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00" r:id="rId3"/>
    <p:sldId id="259" r:id="rId4"/>
    <p:sldId id="720" r:id="rId5"/>
    <p:sldId id="728" r:id="rId6"/>
    <p:sldId id="721" r:id="rId7"/>
    <p:sldId id="729" r:id="rId8"/>
    <p:sldId id="730" r:id="rId9"/>
    <p:sldId id="731" r:id="rId10"/>
    <p:sldId id="732" r:id="rId11"/>
    <p:sldId id="708" r:id="rId12"/>
    <p:sldId id="733" r:id="rId13"/>
    <p:sldId id="734" r:id="rId14"/>
    <p:sldId id="735" r:id="rId15"/>
    <p:sldId id="737" r:id="rId16"/>
    <p:sldId id="738" r:id="rId17"/>
    <p:sldId id="740" r:id="rId18"/>
    <p:sldId id="741" r:id="rId19"/>
    <p:sldId id="739" r:id="rId20"/>
    <p:sldId id="736" r:id="rId21"/>
    <p:sldId id="742" r:id="rId22"/>
    <p:sldId id="744" r:id="rId23"/>
    <p:sldId id="743" r:id="rId24"/>
    <p:sldId id="745" r:id="rId25"/>
    <p:sldId id="746" r:id="rId26"/>
    <p:sldId id="748" r:id="rId27"/>
    <p:sldId id="749" r:id="rId28"/>
    <p:sldId id="750" r:id="rId29"/>
    <p:sldId id="713" r:id="rId30"/>
    <p:sldId id="263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aleway Black" pitchFamily="2" charset="0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yYUiknYImskcOaoGE3Y6/8F1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9370" autoAdjust="0"/>
  </p:normalViewPr>
  <p:slideViewPr>
    <p:cSldViewPr snapToGrid="0">
      <p:cViewPr varScale="1">
        <p:scale>
          <a:sx n="101" d="100"/>
          <a:sy n="101" d="100"/>
        </p:scale>
        <p:origin x="19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974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91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42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15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12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146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191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48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05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32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82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155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546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371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806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329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428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423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389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466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192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782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7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6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867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0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6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1CFC48-559A-D74F-9CF6-E9AE9645F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5000"/>
          </a:blip>
          <a:srcRect l="46070"/>
          <a:stretch/>
        </p:blipFill>
        <p:spPr>
          <a:xfrm>
            <a:off x="4768645" y="0"/>
            <a:ext cx="4385201" cy="5143500"/>
          </a:xfrm>
          <a:prstGeom prst="rect">
            <a:avLst/>
          </a:prstGeom>
        </p:spPr>
      </p:pic>
      <p:pic>
        <p:nvPicPr>
          <p:cNvPr id="6" name="Google Shape;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92F11-E307-4248-90BE-55E5905688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2EADB06E-E7D1-D444-831B-B7CD71668FA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925" y="4805359"/>
            <a:ext cx="281354" cy="28135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4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67.png"/><Relationship Id="rId5" Type="http://schemas.openxmlformats.org/officeDocument/2006/relationships/image" Target="../media/image73.svg"/><Relationship Id="rId10" Type="http://schemas.openxmlformats.org/officeDocument/2006/relationships/image" Target="../media/image78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iff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linkedin.com/in/williammarinho" TargetMode="External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12.png"/><Relationship Id="rId21" Type="http://schemas.openxmlformats.org/officeDocument/2006/relationships/image" Target="../media/image26.svg"/><Relationship Id="rId7" Type="http://schemas.openxmlformats.org/officeDocument/2006/relationships/hyperlink" Target="mailto:contato@williammarinho.com.br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fif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svg"/><Relationship Id="rId19" Type="http://schemas.openxmlformats.org/officeDocument/2006/relationships/image" Target="../media/image24.sv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/>
        </p:nvSpPr>
        <p:spPr>
          <a:xfrm>
            <a:off x="1482724" y="733013"/>
            <a:ext cx="7671121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Culture</a:t>
            </a: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Technology</a:t>
            </a:r>
            <a:endParaRPr lang="pt-PT" sz="3600" b="1" dirty="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PT" sz="2800" b="1" i="0" u="none" strike="noStrike" cap="none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Tecnologias base</a:t>
            </a:r>
            <a:endParaRPr lang="pt-PT" sz="2400" b="0" i="0" u="none" strike="noStrike" cap="none" dirty="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65" y="1533415"/>
            <a:ext cx="574775" cy="5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</a:t>
            </a:fld>
            <a:endParaRPr lang="pt-PT" dirty="0"/>
          </a:p>
        </p:txBody>
      </p:sp>
      <p:pic>
        <p:nvPicPr>
          <p:cNvPr id="2050" name="Picture 2" descr="Portugal – Wikipédia, a enciclopédia livre">
            <a:extLst>
              <a:ext uri="{FF2B5EF4-FFF2-40B4-BE49-F238E27FC236}">
                <a16:creationId xmlns:a16="http://schemas.microsoft.com/office/drawing/2014/main" id="{70F7FD89-CF01-5E4B-914A-96725A0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71" y="4179849"/>
            <a:ext cx="1240035" cy="8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4C87DCD-BF38-3448-BAC7-7962D0D01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695" y="4381190"/>
            <a:ext cx="2324154" cy="623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Aprendizados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10</a:t>
            </a:fld>
            <a:endParaRPr lang="pt-PT" dirty="0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1253785" y="1589907"/>
            <a:ext cx="7574529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Visão Técnica Java/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: Linguagem, usos,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Visão Arquitetural: Prós/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, usos e adaptabilidade a cenários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Perfil T - Nem especialista, nem generalista: Visão ampla com capacidade de aprofundamento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7A6C2FBE-A119-844E-AEF5-54E81B2EB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525" y="1546363"/>
            <a:ext cx="596786" cy="596786"/>
          </a:xfrm>
          <a:prstGeom prst="rect">
            <a:avLst/>
          </a:prstGeom>
        </p:spPr>
      </p:pic>
      <p:pic>
        <p:nvPicPr>
          <p:cNvPr id="3" name="Gráfico 2" descr="Arquitetura com preenchimento sólido">
            <a:extLst>
              <a:ext uri="{FF2B5EF4-FFF2-40B4-BE49-F238E27FC236}">
                <a16:creationId xmlns:a16="http://schemas.microsoft.com/office/drawing/2014/main" id="{06C850F3-612A-461B-B9D3-31259CFE6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262" y="2378473"/>
            <a:ext cx="596786" cy="696103"/>
          </a:xfrm>
          <a:prstGeom prst="rect">
            <a:avLst/>
          </a:prstGeom>
        </p:spPr>
      </p:pic>
      <p:pic>
        <p:nvPicPr>
          <p:cNvPr id="7" name="Gráfico 6" descr="Cabeça com engrenagens com preenchimento sólido">
            <a:extLst>
              <a:ext uri="{FF2B5EF4-FFF2-40B4-BE49-F238E27FC236}">
                <a16:creationId xmlns:a16="http://schemas.microsoft.com/office/drawing/2014/main" id="{E6459F1B-24E0-4754-90E1-FD3A8CFFF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262" y="3481779"/>
            <a:ext cx="596786" cy="5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39399" y="-13848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TERMOS E CONCEITOS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C8D267FF-BF6F-45AF-8D97-8B14D034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5" y="376253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5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agora?…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77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13</a:t>
            </a:fld>
            <a:endParaRPr lang="pt-PT" dirty="0"/>
          </a:p>
        </p:txBody>
      </p:sp>
      <p:pic>
        <p:nvPicPr>
          <p:cNvPr id="15" name="Google Shape;6;p24">
            <a:extLst>
              <a:ext uri="{FF2B5EF4-FFF2-40B4-BE49-F238E27FC236}">
                <a16:creationId xmlns:a16="http://schemas.microsoft.com/office/drawing/2014/main" id="{32FD6FFA-761F-0942-9DBF-F25881B748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79F95-D7D2-9C44-A6F2-562B6AE1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F6A086-FCA5-AD4D-9FCC-F2B1569CC378}"/>
              </a:ext>
            </a:extLst>
          </p:cNvPr>
          <p:cNvSpPr/>
          <p:nvPr/>
        </p:nvSpPr>
        <p:spPr>
          <a:xfrm>
            <a:off x="1278193" y="3567880"/>
            <a:ext cx="2104103" cy="137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15 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67213-8AFB-0540-A4F8-437979E80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61" t="14911" r="11294" b="16463"/>
          <a:stretch/>
        </p:blipFill>
        <p:spPr>
          <a:xfrm>
            <a:off x="578269" y="216941"/>
            <a:ext cx="3739926" cy="35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a isso…</a:t>
            </a:r>
            <a:endParaRPr lang="pt-PT" sz="5500" b="0" i="0" u="none" strike="noStrike" cap="none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48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39399" y="-13848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latin typeface="Raleway Black"/>
                <a:ea typeface="Raleway Black"/>
                <a:cs typeface="Raleway Black"/>
                <a:sym typeface="Raleway Black"/>
              </a:rPr>
              <a:t>Arquitetura monolítica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85557-7DE2-448C-97F8-12177816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00" y="1318504"/>
            <a:ext cx="7848600" cy="28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39399" y="-13848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latin typeface="Raleway Black"/>
                <a:ea typeface="Raleway Black"/>
                <a:cs typeface="Raleway Black"/>
                <a:sym typeface="Raleway Black"/>
              </a:rPr>
              <a:t>Arquitetura de </a:t>
            </a:r>
            <a:r>
              <a:rPr lang="pt-BR" sz="3000" dirty="0" err="1">
                <a:latin typeface="Raleway Black"/>
                <a:ea typeface="Raleway Black"/>
                <a:cs typeface="Raleway Black"/>
                <a:sym typeface="Raleway Black"/>
              </a:rPr>
              <a:t>microsserviços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94C3610-9485-4B7A-8379-47BB9A40DE75}"/>
              </a:ext>
            </a:extLst>
          </p:cNvPr>
          <p:cNvSpPr/>
          <p:nvPr/>
        </p:nvSpPr>
        <p:spPr>
          <a:xfrm>
            <a:off x="3238500" y="4638675"/>
            <a:ext cx="828675" cy="4095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4C0BDEB-26A2-4AD0-A670-A600F9175C94}"/>
              </a:ext>
            </a:extLst>
          </p:cNvPr>
          <p:cNvGrpSpPr/>
          <p:nvPr/>
        </p:nvGrpSpPr>
        <p:grpSpPr>
          <a:xfrm>
            <a:off x="825339" y="1583316"/>
            <a:ext cx="8223411" cy="3155355"/>
            <a:chOff x="825339" y="1583316"/>
            <a:chExt cx="8318661" cy="315535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8D488ADA-91C8-47A1-8565-9DE76C1A2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339" y="1583316"/>
              <a:ext cx="8318661" cy="315535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0039059-F676-4F0D-8671-03D7915D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8975" y="3933727"/>
              <a:ext cx="828791" cy="704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71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51564" y="0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latin typeface="Raleway Black"/>
                <a:ea typeface="Raleway Black"/>
                <a:cs typeface="Raleway Black"/>
                <a:sym typeface="Raleway Black"/>
              </a:rPr>
              <a:t>Protocolo HTTP(s) e REST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D793FF20-2B2F-42AE-A4C8-AFFF929D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22081" r="15364"/>
          <a:stretch/>
        </p:blipFill>
        <p:spPr>
          <a:xfrm>
            <a:off x="1155860" y="935722"/>
            <a:ext cx="1073856" cy="1257716"/>
          </a:xfrm>
          <a:prstGeom prst="rect">
            <a:avLst/>
          </a:prstGeom>
        </p:spPr>
      </p:pic>
      <p:pic>
        <p:nvPicPr>
          <p:cNvPr id="1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29DE0-CB9D-43BF-A0D1-B25C760FC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 t="17800" r="17055"/>
          <a:stretch/>
        </p:blipFill>
        <p:spPr>
          <a:xfrm>
            <a:off x="7318580" y="935722"/>
            <a:ext cx="1073856" cy="1237338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1C794D4-BED7-4FC1-94C9-F93A12232C8C}"/>
              </a:ext>
            </a:extLst>
          </p:cNvPr>
          <p:cNvSpPr/>
          <p:nvPr/>
        </p:nvSpPr>
        <p:spPr>
          <a:xfrm>
            <a:off x="2872595" y="1068030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/>
                </a:solidFill>
                <a:latin typeface="+mn-lt"/>
              </a:rPr>
              <a:t>What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do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have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for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lunch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?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78ABD42-F8C0-4D38-A17D-AA78513076DE}"/>
              </a:ext>
            </a:extLst>
          </p:cNvPr>
          <p:cNvSpPr/>
          <p:nvPr/>
        </p:nvSpPr>
        <p:spPr>
          <a:xfrm flipH="1">
            <a:off x="2812382" y="1392523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Pizza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or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Salad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197BBAF-E9DD-45D0-9EF3-E0C8BE84B2E5}"/>
              </a:ext>
            </a:extLst>
          </p:cNvPr>
          <p:cNvSpPr/>
          <p:nvPr/>
        </p:nvSpPr>
        <p:spPr>
          <a:xfrm>
            <a:off x="2872595" y="1755949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I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want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>
                <a:solidFill>
                  <a:schemeClr val="bg1"/>
                </a:solidFill>
              </a:rPr>
              <a:t>a 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Pizza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7416EB6-2CEC-417A-BD0C-D495F0323998}"/>
              </a:ext>
            </a:extLst>
          </p:cNvPr>
          <p:cNvSpPr/>
          <p:nvPr/>
        </p:nvSpPr>
        <p:spPr>
          <a:xfrm flipH="1">
            <a:off x="2812382" y="2080442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Here</a:t>
            </a:r>
            <a:r>
              <a:rPr lang="pt-BR" sz="1400" dirty="0">
                <a:solidFill>
                  <a:schemeClr val="bg1"/>
                </a:solidFill>
              </a:rPr>
              <a:t>. </a:t>
            </a:r>
            <a:r>
              <a:rPr lang="pt-BR" sz="1400" dirty="0" err="1">
                <a:solidFill>
                  <a:schemeClr val="bg1"/>
                </a:solidFill>
              </a:rPr>
              <a:t>Your</a:t>
            </a:r>
            <a:r>
              <a:rPr lang="pt-BR" sz="1400" dirty="0">
                <a:solidFill>
                  <a:schemeClr val="bg1"/>
                </a:solidFill>
              </a:rPr>
              <a:t> Pizza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074" name="Picture 2" descr="What are Restful Web Services - Go Coding">
            <a:extLst>
              <a:ext uri="{FF2B5EF4-FFF2-40B4-BE49-F238E27FC236}">
                <a16:creationId xmlns:a16="http://schemas.microsoft.com/office/drawing/2014/main" id="{9C1E7DCA-9114-4B1D-AF13-0BF327E2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41" y="2815258"/>
            <a:ext cx="4917150" cy="20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31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51564" y="0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 err="1">
                <a:latin typeface="Raleway Black"/>
                <a:ea typeface="Raleway Black"/>
                <a:cs typeface="Raleway Black"/>
                <a:sym typeface="Raleway Black"/>
              </a:rPr>
              <a:t>Polling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D793FF20-2B2F-42AE-A4C8-AFFF929D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22081" r="15364"/>
          <a:stretch/>
        </p:blipFill>
        <p:spPr>
          <a:xfrm>
            <a:off x="1155860" y="935722"/>
            <a:ext cx="1073856" cy="1257716"/>
          </a:xfrm>
          <a:prstGeom prst="rect">
            <a:avLst/>
          </a:prstGeom>
        </p:spPr>
      </p:pic>
      <p:pic>
        <p:nvPicPr>
          <p:cNvPr id="1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29DE0-CB9D-43BF-A0D1-B25C760FC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 t="17800" r="17055"/>
          <a:stretch/>
        </p:blipFill>
        <p:spPr>
          <a:xfrm>
            <a:off x="7318580" y="935722"/>
            <a:ext cx="1073856" cy="1237338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1C794D4-BED7-4FC1-94C9-F93A12232C8C}"/>
              </a:ext>
            </a:extLst>
          </p:cNvPr>
          <p:cNvSpPr/>
          <p:nvPr/>
        </p:nvSpPr>
        <p:spPr>
          <a:xfrm>
            <a:off x="2872595" y="1068030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/>
                </a:solidFill>
                <a:latin typeface="+mn-lt"/>
              </a:rPr>
              <a:t>What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do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have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for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lunch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?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78ABD42-F8C0-4D38-A17D-AA78513076DE}"/>
              </a:ext>
            </a:extLst>
          </p:cNvPr>
          <p:cNvSpPr/>
          <p:nvPr/>
        </p:nvSpPr>
        <p:spPr>
          <a:xfrm flipH="1">
            <a:off x="2812382" y="1392523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Pizza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or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Salad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197BBAF-E9DD-45D0-9EF3-E0C8BE84B2E5}"/>
              </a:ext>
            </a:extLst>
          </p:cNvPr>
          <p:cNvSpPr/>
          <p:nvPr/>
        </p:nvSpPr>
        <p:spPr>
          <a:xfrm>
            <a:off x="2872595" y="1755949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I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want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>
                <a:solidFill>
                  <a:schemeClr val="bg1"/>
                </a:solidFill>
              </a:rPr>
              <a:t>a 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Pizza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7416EB6-2CEC-417A-BD0C-D495F0323998}"/>
              </a:ext>
            </a:extLst>
          </p:cNvPr>
          <p:cNvSpPr/>
          <p:nvPr/>
        </p:nvSpPr>
        <p:spPr>
          <a:xfrm flipH="1">
            <a:off x="2812382" y="2080442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OK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4796096-9FAD-42C8-BB14-5770E6C35DD9}"/>
              </a:ext>
            </a:extLst>
          </p:cNvPr>
          <p:cNvGrpSpPr/>
          <p:nvPr/>
        </p:nvGrpSpPr>
        <p:grpSpPr>
          <a:xfrm>
            <a:off x="758295" y="2887727"/>
            <a:ext cx="7380972" cy="1927611"/>
            <a:chOff x="535661" y="2887727"/>
            <a:chExt cx="7380972" cy="1927611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76E465AB-D24D-4E4D-89D6-8028DE13DAAC}"/>
                </a:ext>
              </a:extLst>
            </p:cNvPr>
            <p:cNvGrpSpPr/>
            <p:nvPr/>
          </p:nvGrpSpPr>
          <p:grpSpPr>
            <a:xfrm>
              <a:off x="1479721" y="2887727"/>
              <a:ext cx="6436912" cy="1927611"/>
              <a:chOff x="1479721" y="2887727"/>
              <a:chExt cx="6436912" cy="1927611"/>
            </a:xfrm>
          </p:grpSpPr>
          <p:pic>
            <p:nvPicPr>
              <p:cNvPr id="7170" name="Picture 2">
                <a:extLst>
                  <a:ext uri="{FF2B5EF4-FFF2-40B4-BE49-F238E27FC236}">
                    <a16:creationId xmlns:a16="http://schemas.microsoft.com/office/drawing/2014/main" id="{B86D70EA-21F7-408D-B7A4-2373A6A21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7908" y="2950063"/>
                <a:ext cx="6358725" cy="1865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0CEC36B2-777D-45FA-A19A-6A70E2DB1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7908" y="2887727"/>
                <a:ext cx="1238423" cy="219106"/>
              </a:xfrm>
              <a:prstGeom prst="rect">
                <a:avLst/>
              </a:prstGeom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45BA2D75-BD58-41F8-83C4-28580E7A5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9721" y="3993365"/>
                <a:ext cx="1238423" cy="219106"/>
              </a:xfrm>
              <a:prstGeom prst="rect">
                <a:avLst/>
              </a:prstGeom>
            </p:spPr>
          </p:pic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6B45854E-464C-441B-8F29-F00E6EB99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1049" y="4261899"/>
                <a:ext cx="532620" cy="94233"/>
              </a:xfrm>
              <a:prstGeom prst="rect">
                <a:avLst/>
              </a:prstGeom>
            </p:spPr>
          </p:pic>
        </p:grp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08BA9879-D796-4394-BA0A-420F8F54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5686" y="3535797"/>
              <a:ext cx="852894" cy="893079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F1AF760-CAF9-4189-8A82-F6C1D74D2677}"/>
                </a:ext>
              </a:extLst>
            </p:cNvPr>
            <p:cNvSpPr txBox="1"/>
            <p:nvPr/>
          </p:nvSpPr>
          <p:spPr>
            <a:xfrm>
              <a:off x="892173" y="3263965"/>
              <a:ext cx="82747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/>
                <a:t>Status da </a:t>
              </a:r>
              <a:br>
                <a:rPr lang="pt-BR" sz="1050" b="1" dirty="0"/>
              </a:br>
              <a:r>
                <a:rPr lang="pt-BR" sz="1050" b="1" dirty="0"/>
                <a:t>Pizza</a:t>
              </a:r>
              <a:endParaRPr lang="pt-PT" sz="1050" b="1" dirty="0"/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96D3C88C-0DD7-4A04-B2E2-EA846E372007}"/>
                </a:ext>
              </a:extLst>
            </p:cNvPr>
            <p:cNvSpPr txBox="1"/>
            <p:nvPr/>
          </p:nvSpPr>
          <p:spPr>
            <a:xfrm>
              <a:off x="535661" y="4348297"/>
              <a:ext cx="12602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/>
                <a:t>Minha paciência </a:t>
              </a:r>
              <a:br>
                <a:rPr lang="pt-BR" sz="1050" b="1" dirty="0"/>
              </a:br>
              <a:r>
                <a:rPr lang="pt-BR" sz="1050" b="1" dirty="0"/>
                <a:t>com fome</a:t>
              </a:r>
              <a:endParaRPr lang="pt-PT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41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39399" y="-13848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latin typeface="Raleway Black"/>
                <a:ea typeface="Raleway Black"/>
                <a:cs typeface="Raleway Black"/>
                <a:sym typeface="Raleway Black"/>
              </a:rPr>
              <a:t>Arquitetura </a:t>
            </a:r>
            <a:r>
              <a:rPr lang="pt-BR" sz="3000" dirty="0" err="1">
                <a:latin typeface="Raleway Black"/>
                <a:ea typeface="Raleway Black"/>
                <a:cs typeface="Raleway Black"/>
                <a:sym typeface="Raleway Black"/>
              </a:rPr>
              <a:t>event-driven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FB0C4C-C26F-4C89-BD7D-364976E532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59" y="947453"/>
            <a:ext cx="6673850" cy="37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D55251-7250-422E-9490-531C29B5443F}"/>
              </a:ext>
            </a:extLst>
          </p:cNvPr>
          <p:cNvSpPr txBox="1"/>
          <p:nvPr/>
        </p:nvSpPr>
        <p:spPr>
          <a:xfrm>
            <a:off x="1241016" y="449648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dirty="0" err="1"/>
              <a:t>Source:https</a:t>
            </a:r>
            <a:r>
              <a:rPr lang="pt-PT" dirty="0"/>
              <a:t>://realtimeapi.io/</a:t>
            </a:r>
            <a:r>
              <a:rPr lang="pt-PT" dirty="0" err="1"/>
              <a:t>hub</a:t>
            </a:r>
            <a:r>
              <a:rPr lang="pt-PT" dirty="0"/>
              <a:t>/</a:t>
            </a:r>
            <a:r>
              <a:rPr lang="pt-PT" dirty="0" err="1"/>
              <a:t>event-driven-apis</a:t>
            </a:r>
            <a:r>
              <a:rPr lang="pt-PT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914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</a:t>
            </a:fld>
            <a:endParaRPr lang="pt-PT" dirty="0"/>
          </a:p>
        </p:txBody>
      </p:sp>
      <p:sp>
        <p:nvSpPr>
          <p:cNvPr id="27" name="Google Shape;56;p6">
            <a:extLst>
              <a:ext uri="{FF2B5EF4-FFF2-40B4-BE49-F238E27FC236}">
                <a16:creationId xmlns:a16="http://schemas.microsoft.com/office/drawing/2014/main" id="{5F7D6DDF-E467-F944-B630-7166DDA9B255}"/>
              </a:ext>
            </a:extLst>
          </p:cNvPr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Pontos Importantes...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6;p24">
            <a:extLst>
              <a:ext uri="{FF2B5EF4-FFF2-40B4-BE49-F238E27FC236}">
                <a16:creationId xmlns:a16="http://schemas.microsoft.com/office/drawing/2014/main" id="{32FD6FFA-761F-0942-9DBF-F25881B748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79F95-D7D2-9C44-A6F2-562B6AE1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A9D5-9F2C-1F41-A936-ED18D3A4C287}"/>
              </a:ext>
            </a:extLst>
          </p:cNvPr>
          <p:cNvGrpSpPr/>
          <p:nvPr/>
        </p:nvGrpSpPr>
        <p:grpSpPr>
          <a:xfrm>
            <a:off x="3311270" y="2129580"/>
            <a:ext cx="2504269" cy="2541911"/>
            <a:chOff x="3569720" y="2129580"/>
            <a:chExt cx="2504269" cy="2541911"/>
          </a:xfrm>
        </p:grpSpPr>
        <p:sp>
          <p:nvSpPr>
            <p:cNvPr id="8" name="Google Shape;56;p6">
              <a:extLst>
                <a:ext uri="{FF2B5EF4-FFF2-40B4-BE49-F238E27FC236}">
                  <a16:creationId xmlns:a16="http://schemas.microsoft.com/office/drawing/2014/main" id="{60F39ED3-CA73-BA4F-8934-45C2A23A1C60}"/>
                </a:ext>
              </a:extLst>
            </p:cNvPr>
            <p:cNvSpPr txBox="1"/>
            <p:nvPr/>
          </p:nvSpPr>
          <p:spPr>
            <a:xfrm>
              <a:off x="3757534" y="3826991"/>
              <a:ext cx="2128643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DE FORMA COLABORATIVA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7AB35-3671-1F41-BD9B-FF7C0C0A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720" y="2129580"/>
              <a:ext cx="2504269" cy="144804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040782-01A7-FD47-997C-A2A76E4CDBAD}"/>
              </a:ext>
            </a:extLst>
          </p:cNvPr>
          <p:cNvGrpSpPr/>
          <p:nvPr/>
        </p:nvGrpSpPr>
        <p:grpSpPr>
          <a:xfrm>
            <a:off x="652085" y="1842889"/>
            <a:ext cx="2097869" cy="2820728"/>
            <a:chOff x="1046427" y="1872385"/>
            <a:chExt cx="2097869" cy="2820728"/>
          </a:xfrm>
        </p:grpSpPr>
        <p:sp>
          <p:nvSpPr>
            <p:cNvPr id="7" name="Google Shape;56;p6">
              <a:extLst>
                <a:ext uri="{FF2B5EF4-FFF2-40B4-BE49-F238E27FC236}">
                  <a16:creationId xmlns:a16="http://schemas.microsoft.com/office/drawing/2014/main" id="{DA7A72D9-7912-A148-845D-492D6DA1F1F1}"/>
                </a:ext>
              </a:extLst>
            </p:cNvPr>
            <p:cNvSpPr txBox="1"/>
            <p:nvPr/>
          </p:nvSpPr>
          <p:spPr>
            <a:xfrm>
              <a:off x="1141695" y="3848613"/>
              <a:ext cx="1907331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i="0" u="none" strike="noStrike" cap="none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APRENDERMOS JUNTOS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78BCAF-28B7-D344-9A1C-4BE2B1DBD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907"/>
            <a:stretch/>
          </p:blipFill>
          <p:spPr>
            <a:xfrm>
              <a:off x="1046427" y="1872385"/>
              <a:ext cx="2097869" cy="196243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1D9408-AC36-A941-ADF7-CE17AEC54321}"/>
              </a:ext>
            </a:extLst>
          </p:cNvPr>
          <p:cNvGrpSpPr/>
          <p:nvPr/>
        </p:nvGrpSpPr>
        <p:grpSpPr>
          <a:xfrm>
            <a:off x="6328300" y="1948587"/>
            <a:ext cx="2549691" cy="2730737"/>
            <a:chOff x="6328300" y="1948587"/>
            <a:chExt cx="2549691" cy="2730737"/>
          </a:xfrm>
        </p:grpSpPr>
        <p:sp>
          <p:nvSpPr>
            <p:cNvPr id="14" name="Google Shape;56;p6">
              <a:extLst>
                <a:ext uri="{FF2B5EF4-FFF2-40B4-BE49-F238E27FC236}">
                  <a16:creationId xmlns:a16="http://schemas.microsoft.com/office/drawing/2014/main" id="{35F21025-E578-674B-A65E-65D8D31F1429}"/>
                </a:ext>
              </a:extLst>
            </p:cNvPr>
            <p:cNvSpPr txBox="1"/>
            <p:nvPr/>
          </p:nvSpPr>
          <p:spPr>
            <a:xfrm>
              <a:off x="6437158" y="3834824"/>
              <a:ext cx="2128643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DIGITAL, MAS HUMANIZADO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C3ADD9-EEDB-9641-8E54-66078E72A109}"/>
                </a:ext>
              </a:extLst>
            </p:cNvPr>
            <p:cNvGrpSpPr/>
            <p:nvPr/>
          </p:nvGrpSpPr>
          <p:grpSpPr>
            <a:xfrm>
              <a:off x="6328300" y="1948587"/>
              <a:ext cx="2549691" cy="1621930"/>
              <a:chOff x="6476485" y="1872385"/>
              <a:chExt cx="2549691" cy="16219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C0AA772-1F6C-AC47-BCC2-EA07A7413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6485" y="2056905"/>
                <a:ext cx="2549691" cy="143741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EB47D4D-EF7A-2847-9A1C-491CC90053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2243" y="1872385"/>
                <a:ext cx="519014" cy="519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994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39399" y="-13848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Message</a:t>
            </a:r>
            <a:r>
              <a:rPr lang="pt-BR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pt-BR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queues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216189-52AC-401E-9FD5-0A94C561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00" y="1527591"/>
            <a:ext cx="6885000" cy="286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66B8EB9-2954-46FE-96D7-1493054C71D6}"/>
              </a:ext>
            </a:extLst>
          </p:cNvPr>
          <p:cNvSpPr txBox="1"/>
          <p:nvPr/>
        </p:nvSpPr>
        <p:spPr>
          <a:xfrm>
            <a:off x="1045083" y="4348102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dirty="0" err="1">
                <a:solidFill>
                  <a:schemeClr val="bg1">
                    <a:lumMod val="85000"/>
                  </a:schemeClr>
                </a:solidFill>
              </a:rPr>
              <a:t>Source:https</a:t>
            </a:r>
            <a:r>
              <a:rPr lang="pt-PT" sz="800" dirty="0">
                <a:solidFill>
                  <a:schemeClr val="bg1">
                    <a:lumMod val="85000"/>
                  </a:schemeClr>
                </a:solidFill>
              </a:rPr>
              <a:t>://aws.amazon.com/</a:t>
            </a:r>
            <a:r>
              <a:rPr lang="pt-PT" sz="800" dirty="0" err="1">
                <a:solidFill>
                  <a:schemeClr val="bg1">
                    <a:lumMod val="85000"/>
                  </a:schemeClr>
                </a:solidFill>
              </a:rPr>
              <a:t>pt</a:t>
            </a:r>
            <a:r>
              <a:rPr lang="pt-PT" sz="8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pt-PT" sz="800" dirty="0" err="1">
                <a:solidFill>
                  <a:schemeClr val="bg1">
                    <a:lumMod val="85000"/>
                  </a:schemeClr>
                </a:solidFill>
              </a:rPr>
              <a:t>message-queue</a:t>
            </a:r>
            <a:r>
              <a:rPr lang="pt-PT" sz="800" dirty="0">
                <a:solidFill>
                  <a:schemeClr val="bg1">
                    <a:lumMod val="85000"/>
                  </a:schemeClr>
                </a:solidFill>
              </a:rPr>
              <a:t>/</a:t>
            </a:r>
            <a:endParaRPr lang="pt-PT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9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5E4B0AC8-59A7-4117-8DB9-67797A2069FF}"/>
              </a:ext>
            </a:extLst>
          </p:cNvPr>
          <p:cNvSpPr/>
          <p:nvPr/>
        </p:nvSpPr>
        <p:spPr>
          <a:xfrm>
            <a:off x="751564" y="0"/>
            <a:ext cx="840460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oogle Shape;106;p18">
            <a:extLst>
              <a:ext uri="{FF2B5EF4-FFF2-40B4-BE49-F238E27FC236}">
                <a16:creationId xmlns:a16="http://schemas.microsoft.com/office/drawing/2014/main" id="{431A9937-B38F-9342-9025-20B6ACD3EC88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" name="Google Shape;107;p18">
            <a:extLst>
              <a:ext uri="{FF2B5EF4-FFF2-40B4-BE49-F238E27FC236}">
                <a16:creationId xmlns:a16="http://schemas.microsoft.com/office/drawing/2014/main" id="{C4C326A7-C0E8-2D4D-8B0C-940E6BC4C05C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" name="Google Shape;109;p18">
            <a:extLst>
              <a:ext uri="{FF2B5EF4-FFF2-40B4-BE49-F238E27FC236}">
                <a16:creationId xmlns:a16="http://schemas.microsoft.com/office/drawing/2014/main" id="{038C4830-049F-384C-B0FF-672FB130D8C7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315D00-D173-0445-A4A4-EBC77C51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31" name="Google Shape;108;p18">
            <a:extLst>
              <a:ext uri="{FF2B5EF4-FFF2-40B4-BE49-F238E27FC236}">
                <a16:creationId xmlns:a16="http://schemas.microsoft.com/office/drawing/2014/main" id="{F963BB00-55E6-4C68-97AB-90C4F4DF91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 err="1">
                <a:latin typeface="Raleway Black"/>
                <a:ea typeface="Raleway Black"/>
                <a:cs typeface="Raleway Black"/>
                <a:sym typeface="Raleway Black"/>
              </a:rPr>
              <a:t>Pushing</a:t>
            </a:r>
            <a:endParaRPr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10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D793FF20-2B2F-42AE-A4C8-AFFF929D7D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7" t="22081" r="15364"/>
          <a:stretch/>
        </p:blipFill>
        <p:spPr>
          <a:xfrm>
            <a:off x="1155860" y="935722"/>
            <a:ext cx="1073856" cy="1257716"/>
          </a:xfrm>
          <a:prstGeom prst="rect">
            <a:avLst/>
          </a:prstGeom>
        </p:spPr>
      </p:pic>
      <p:pic>
        <p:nvPicPr>
          <p:cNvPr id="1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29DE0-CB9D-43BF-A0D1-B25C760FC6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5" t="17800" r="17055"/>
          <a:stretch/>
        </p:blipFill>
        <p:spPr>
          <a:xfrm>
            <a:off x="7318580" y="935722"/>
            <a:ext cx="1073856" cy="1237338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1C794D4-BED7-4FC1-94C9-F93A12232C8C}"/>
              </a:ext>
            </a:extLst>
          </p:cNvPr>
          <p:cNvSpPr/>
          <p:nvPr/>
        </p:nvSpPr>
        <p:spPr>
          <a:xfrm>
            <a:off x="2872595" y="1068030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/>
                </a:solidFill>
                <a:latin typeface="+mn-lt"/>
              </a:rPr>
              <a:t>What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do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have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for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lunch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?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78ABD42-F8C0-4D38-A17D-AA78513076DE}"/>
              </a:ext>
            </a:extLst>
          </p:cNvPr>
          <p:cNvSpPr/>
          <p:nvPr/>
        </p:nvSpPr>
        <p:spPr>
          <a:xfrm flipH="1">
            <a:off x="2812382" y="1392523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Pizza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or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Salad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197BBAF-E9DD-45D0-9EF3-E0C8BE84B2E5}"/>
              </a:ext>
            </a:extLst>
          </p:cNvPr>
          <p:cNvSpPr/>
          <p:nvPr/>
        </p:nvSpPr>
        <p:spPr>
          <a:xfrm>
            <a:off x="2872595" y="1755949"/>
            <a:ext cx="3601043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n-lt"/>
              </a:rPr>
              <a:t>I </a:t>
            </a:r>
            <a:r>
              <a:rPr lang="pt-BR" sz="1400" dirty="0" err="1">
                <a:solidFill>
                  <a:schemeClr val="bg1"/>
                </a:solidFill>
                <a:latin typeface="+mn-lt"/>
              </a:rPr>
              <a:t>want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pt-BR" sz="1400" dirty="0">
                <a:solidFill>
                  <a:schemeClr val="bg1"/>
                </a:solidFill>
              </a:rPr>
              <a:t>a 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Pizza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7416EB6-2CEC-417A-BD0C-D495F0323998}"/>
              </a:ext>
            </a:extLst>
          </p:cNvPr>
          <p:cNvSpPr/>
          <p:nvPr/>
        </p:nvSpPr>
        <p:spPr>
          <a:xfrm flipH="1">
            <a:off x="2812382" y="2080442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OK</a:t>
            </a:r>
            <a:endParaRPr lang="pt-PT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CDCD050-C6C3-4F55-8C55-B8575F955FFF}"/>
              </a:ext>
            </a:extLst>
          </p:cNvPr>
          <p:cNvSpPr/>
          <p:nvPr/>
        </p:nvSpPr>
        <p:spPr>
          <a:xfrm flipH="1">
            <a:off x="2812382" y="2739621"/>
            <a:ext cx="3601042" cy="39027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Here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Your</a:t>
            </a:r>
            <a:r>
              <a:rPr lang="pt-BR" dirty="0">
                <a:solidFill>
                  <a:schemeClr val="bg1"/>
                </a:solidFill>
              </a:rPr>
              <a:t> Pizza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3" name="Gráfico 2" descr="Ampulheta concluída com preenchimento sólido">
            <a:extLst>
              <a:ext uri="{FF2B5EF4-FFF2-40B4-BE49-F238E27FC236}">
                <a16:creationId xmlns:a16="http://schemas.microsoft.com/office/drawing/2014/main" id="{E12A5BE2-EABC-43C1-A789-C7EC374AA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833" y="2427248"/>
            <a:ext cx="384260" cy="38426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BF138EE-24A3-42D8-8F13-2FC4D7828EAB}"/>
              </a:ext>
            </a:extLst>
          </p:cNvPr>
          <p:cNvGrpSpPr/>
          <p:nvPr/>
        </p:nvGrpSpPr>
        <p:grpSpPr>
          <a:xfrm>
            <a:off x="1155860" y="3278557"/>
            <a:ext cx="5944351" cy="1809041"/>
            <a:chOff x="1155860" y="3278557"/>
            <a:chExt cx="5944351" cy="1809041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CEA373C-FE6A-49A3-836F-00034380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9716" y="3278557"/>
              <a:ext cx="4870495" cy="1809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E0AB3FA-9BDE-4980-A8E7-D7A35272D770}"/>
                </a:ext>
              </a:extLst>
            </p:cNvPr>
            <p:cNvSpPr txBox="1"/>
            <p:nvPr/>
          </p:nvSpPr>
          <p:spPr>
            <a:xfrm>
              <a:off x="1563981" y="3583165"/>
              <a:ext cx="82747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/>
                <a:t>Status da </a:t>
              </a:r>
              <a:br>
                <a:rPr lang="pt-BR" sz="1050" b="1" dirty="0"/>
              </a:br>
              <a:r>
                <a:rPr lang="pt-BR" sz="1050" b="1" dirty="0"/>
                <a:t>Pizza</a:t>
              </a:r>
              <a:endParaRPr lang="pt-PT" sz="1050" b="1" dirty="0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97760B-4E05-4F54-8143-9048D9EC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9716" y="3278557"/>
              <a:ext cx="720218" cy="12024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3E515E5B-83E7-457E-8638-757B7AE5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9716" y="4357082"/>
              <a:ext cx="720218" cy="120243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DF5D40A7-D9A3-4D36-9940-C3BAE88EE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35603" y="4565533"/>
              <a:ext cx="720218" cy="60122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B33153C-4FD9-48D9-8C8B-8AF09F1D394F}"/>
                </a:ext>
              </a:extLst>
            </p:cNvPr>
            <p:cNvSpPr txBox="1"/>
            <p:nvPr/>
          </p:nvSpPr>
          <p:spPr>
            <a:xfrm>
              <a:off x="1155860" y="4643561"/>
              <a:ext cx="12602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/>
                <a:t>Minha paciência </a:t>
              </a:r>
              <a:br>
                <a:rPr lang="pt-BR" sz="1050" b="1" dirty="0"/>
              </a:br>
              <a:r>
                <a:rPr lang="pt-BR" sz="1050" b="1" dirty="0"/>
                <a:t>com fome</a:t>
              </a:r>
              <a:endParaRPr lang="pt-PT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2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7632302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800" b="1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linguagem?</a:t>
            </a:r>
            <a:r>
              <a:rPr lang="pt-PT" sz="48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lang="pt-PT" sz="48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1520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08;p18">
            <a:extLst>
              <a:ext uri="{FF2B5EF4-FFF2-40B4-BE49-F238E27FC236}">
                <a16:creationId xmlns:a16="http://schemas.microsoft.com/office/drawing/2014/main" id="{5691E8BD-728A-354A-A009-1A635E3896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Linguagens</a:t>
            </a: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Compiladas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347055C-1C01-42A8-8ABB-420BD9C68AFB}"/>
              </a:ext>
            </a:extLst>
          </p:cNvPr>
          <p:cNvGrpSpPr/>
          <p:nvPr/>
        </p:nvGrpSpPr>
        <p:grpSpPr>
          <a:xfrm>
            <a:off x="808230" y="1398648"/>
            <a:ext cx="3401444" cy="3628215"/>
            <a:chOff x="808230" y="1398648"/>
            <a:chExt cx="3401444" cy="3628215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18C4ED6-8262-434C-8E57-54DB68D1529D}"/>
                </a:ext>
              </a:extLst>
            </p:cNvPr>
            <p:cNvGrpSpPr/>
            <p:nvPr/>
          </p:nvGrpSpPr>
          <p:grpSpPr>
            <a:xfrm>
              <a:off x="808230" y="1398648"/>
              <a:ext cx="2892843" cy="3266618"/>
              <a:chOff x="808230" y="1398648"/>
              <a:chExt cx="2892843" cy="3266618"/>
            </a:xfrm>
          </p:grpSpPr>
          <p:sp>
            <p:nvSpPr>
              <p:cNvPr id="13" name="Google Shape;271;p22">
                <a:extLst>
                  <a:ext uri="{FF2B5EF4-FFF2-40B4-BE49-F238E27FC236}">
                    <a16:creationId xmlns:a16="http://schemas.microsoft.com/office/drawing/2014/main" id="{FCD3123B-48B1-914D-85A0-AC84D7082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230" y="1398648"/>
                <a:ext cx="2892843" cy="326661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200"/>
                  <a:buFont typeface="Arial"/>
                  <a:buNone/>
                  <a:defRPr sz="5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:r>
                  <a:rPr lang="pt-PT" sz="1800" dirty="0">
                    <a:solidFill>
                      <a:schemeClr val="bg1"/>
                    </a:solidFill>
                    <a:latin typeface="Raleway Black"/>
                    <a:sym typeface="Raleway Black"/>
                  </a:rPr>
                  <a:t>Fazem a </a:t>
                </a:r>
                <a:r>
                  <a:rPr lang="pt-PT" sz="2000" dirty="0">
                    <a:solidFill>
                      <a:srgbClr val="7030A0"/>
                    </a:solidFill>
                    <a:highlight>
                      <a:srgbClr val="EBEBEB"/>
                    </a:highlight>
                    <a:latin typeface="Raleway Black"/>
                    <a:sym typeface="Raleway Black"/>
                  </a:rPr>
                  <a:t>conversão</a:t>
                </a:r>
                <a:r>
                  <a:rPr lang="pt-PT" sz="1800" dirty="0">
                    <a:solidFill>
                      <a:schemeClr val="bg1"/>
                    </a:solidFill>
                    <a:latin typeface="Raleway Black"/>
                    <a:sym typeface="Raleway Black"/>
                  </a:rPr>
                  <a:t> de um programa em  </a:t>
                </a:r>
                <a:r>
                  <a:rPr lang="pt-PT" sz="2000" dirty="0">
                    <a:solidFill>
                      <a:srgbClr val="7030A0"/>
                    </a:solidFill>
                    <a:highlight>
                      <a:srgbClr val="EBEBEB"/>
                    </a:highlight>
                    <a:latin typeface="Raleway Black"/>
                    <a:sym typeface="Raleway Black"/>
                  </a:rPr>
                  <a:t>linguagem simbólica </a:t>
                </a:r>
                <a:r>
                  <a:rPr lang="pt-PT" sz="1800" dirty="0">
                    <a:solidFill>
                      <a:schemeClr val="bg1"/>
                    </a:solidFill>
                    <a:latin typeface="Raleway Black"/>
                    <a:sym typeface="Raleway Black"/>
                  </a:rPr>
                  <a:t>de nível elevado, para a </a:t>
                </a:r>
                <a:r>
                  <a:rPr lang="pt-PT" sz="2000" dirty="0">
                    <a:solidFill>
                      <a:srgbClr val="7030A0"/>
                    </a:solidFill>
                    <a:highlight>
                      <a:srgbClr val="EBEBEB"/>
                    </a:highlight>
                    <a:latin typeface="Raleway Black"/>
                    <a:sym typeface="Raleway Black"/>
                  </a:rPr>
                  <a:t>linguagem de máquina</a:t>
                </a:r>
                <a:r>
                  <a:rPr lang="pt-PT" sz="1800" dirty="0">
                    <a:solidFill>
                      <a:schemeClr val="bg1"/>
                    </a:solidFill>
                    <a:latin typeface="Raleway Black"/>
                    <a:sym typeface="Raleway Black"/>
                  </a:rPr>
                  <a:t>.</a:t>
                </a:r>
                <a:endParaRPr lang="en-US" sz="1800" dirty="0">
                  <a:solidFill>
                    <a:schemeClr val="bg1"/>
                  </a:solidFill>
                  <a:latin typeface="Raleway Black"/>
                  <a:sym typeface="Raleway"/>
                </a:endParaRPr>
              </a:p>
            </p:txBody>
          </p:sp>
          <p:sp>
            <p:nvSpPr>
              <p:cNvPr id="16" name="Google Shape;247;p22">
                <a:extLst>
                  <a:ext uri="{FF2B5EF4-FFF2-40B4-BE49-F238E27FC236}">
                    <a16:creationId xmlns:a16="http://schemas.microsoft.com/office/drawing/2014/main" id="{118C1BB7-005C-7344-A95F-A72C56D89C5F}"/>
                  </a:ext>
                </a:extLst>
              </p:cNvPr>
              <p:cNvSpPr txBox="1"/>
              <p:nvPr/>
            </p:nvSpPr>
            <p:spPr>
              <a:xfrm>
                <a:off x="808230" y="1453186"/>
                <a:ext cx="1017202" cy="95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D9D9D9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“</a:t>
                </a:r>
              </a:p>
            </p:txBody>
          </p:sp>
        </p:grpSp>
        <p:sp>
          <p:nvSpPr>
            <p:cNvPr id="17" name="Google Shape;247;p22">
              <a:extLst>
                <a:ext uri="{FF2B5EF4-FFF2-40B4-BE49-F238E27FC236}">
                  <a16:creationId xmlns:a16="http://schemas.microsoft.com/office/drawing/2014/main" id="{BDBFD8FC-06D0-D146-8511-F61541CC54FE}"/>
                </a:ext>
              </a:extLst>
            </p:cNvPr>
            <p:cNvSpPr txBox="1"/>
            <p:nvPr/>
          </p:nvSpPr>
          <p:spPr>
            <a:xfrm>
              <a:off x="3192472" y="4076763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10242" name="Picture 2" descr="Resumo de como funciona um código compilado">
            <a:extLst>
              <a:ext uri="{FF2B5EF4-FFF2-40B4-BE49-F238E27FC236}">
                <a16:creationId xmlns:a16="http://schemas.microsoft.com/office/drawing/2014/main" id="{851A1900-37BA-4EFB-883E-458D277B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377" y="1291194"/>
            <a:ext cx="3648075" cy="20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1ADACD6-3134-4987-8522-75D68CAC515B}"/>
              </a:ext>
            </a:extLst>
          </p:cNvPr>
          <p:cNvSpPr txBox="1"/>
          <p:nvPr/>
        </p:nvSpPr>
        <p:spPr>
          <a:xfrm>
            <a:off x="751564" y="4770318"/>
            <a:ext cx="62969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dirty="0" err="1"/>
              <a:t>Source:https</a:t>
            </a:r>
            <a:r>
              <a:rPr lang="pt-PT" dirty="0"/>
              <a:t>://hcode.com.br/blog/qual-a-diferenca-entre-linguagem-compilada-interpretada-e-jit-just-in-time</a:t>
            </a:r>
          </a:p>
        </p:txBody>
      </p:sp>
      <p:pic>
        <p:nvPicPr>
          <p:cNvPr id="10252" name="Picture 12" descr="PontoProgramar: Historia da Linguagem de Programação C. | Linguagem de  programação, Linguagem de programação c++, Programação">
            <a:extLst>
              <a:ext uri="{FF2B5EF4-FFF2-40B4-BE49-F238E27FC236}">
                <a16:creationId xmlns:a16="http://schemas.microsoft.com/office/drawing/2014/main" id="{3472C3B2-DF0F-49B0-B858-CD096F05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43" y="3759028"/>
            <a:ext cx="1014761" cy="9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ADA1898-AEC6-4B77-8D61-C108A68AC22A}"/>
              </a:ext>
            </a:extLst>
          </p:cNvPr>
          <p:cNvCxnSpPr/>
          <p:nvPr/>
        </p:nvCxnSpPr>
        <p:spPr>
          <a:xfrm>
            <a:off x="4110824" y="3593990"/>
            <a:ext cx="485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94911D95-E8BE-45F6-9DB4-1DD52985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7" y="3766454"/>
            <a:ext cx="827299" cy="9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08;p18">
            <a:extLst>
              <a:ext uri="{FF2B5EF4-FFF2-40B4-BE49-F238E27FC236}">
                <a16:creationId xmlns:a16="http://schemas.microsoft.com/office/drawing/2014/main" id="{5691E8BD-728A-354A-A009-1A635E3896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Linguagens</a:t>
            </a: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Interpretadas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E8643C0-ED61-4B02-A86C-A32051FCDD9A}"/>
              </a:ext>
            </a:extLst>
          </p:cNvPr>
          <p:cNvGrpSpPr/>
          <p:nvPr/>
        </p:nvGrpSpPr>
        <p:grpSpPr>
          <a:xfrm>
            <a:off x="808230" y="1398648"/>
            <a:ext cx="3191591" cy="3629325"/>
            <a:chOff x="808230" y="1398648"/>
            <a:chExt cx="3191591" cy="3629325"/>
          </a:xfrm>
        </p:grpSpPr>
        <p:sp>
          <p:nvSpPr>
            <p:cNvPr id="13" name="Google Shape;271;p22">
              <a:extLst>
                <a:ext uri="{FF2B5EF4-FFF2-40B4-BE49-F238E27FC236}">
                  <a16:creationId xmlns:a16="http://schemas.microsoft.com/office/drawing/2014/main" id="{FCD3123B-48B1-914D-85A0-AC84D7082AA6}"/>
                </a:ext>
              </a:extLst>
            </p:cNvPr>
            <p:cNvSpPr txBox="1">
              <a:spLocks/>
            </p:cNvSpPr>
            <p:nvPr/>
          </p:nvSpPr>
          <p:spPr>
            <a:xfrm>
              <a:off x="808230" y="1398648"/>
              <a:ext cx="2892843" cy="326661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 Black"/>
                </a:rPr>
                <a:t>O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 Black"/>
                </a:rPr>
                <a:t>interpretador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 Black"/>
                </a:rPr>
                <a:t> irá realizar a conversão analisando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 Black"/>
                </a:rPr>
                <a:t>linha por linha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 Black"/>
                </a:rPr>
                <a:t>, e não o programa inteiro, diferentemente do que ocorre com o compilador.</a:t>
              </a:r>
              <a:endParaRPr lang="en-US" sz="1800" dirty="0">
                <a:solidFill>
                  <a:schemeClr val="bg1"/>
                </a:solidFill>
                <a:latin typeface="Raleway Black"/>
                <a:sym typeface="Raleway"/>
              </a:endParaRPr>
            </a:p>
          </p:txBody>
        </p:sp>
        <p:sp>
          <p:nvSpPr>
            <p:cNvPr id="16" name="Google Shape;247;p22">
              <a:extLst>
                <a:ext uri="{FF2B5EF4-FFF2-40B4-BE49-F238E27FC236}">
                  <a16:creationId xmlns:a16="http://schemas.microsoft.com/office/drawing/2014/main" id="{118C1BB7-005C-7344-A95F-A72C56D89C5F}"/>
                </a:ext>
              </a:extLst>
            </p:cNvPr>
            <p:cNvSpPr txBox="1"/>
            <p:nvPr/>
          </p:nvSpPr>
          <p:spPr>
            <a:xfrm>
              <a:off x="816181" y="1453186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  <p:sp>
          <p:nvSpPr>
            <p:cNvPr id="17" name="Google Shape;247;p22">
              <a:extLst>
                <a:ext uri="{FF2B5EF4-FFF2-40B4-BE49-F238E27FC236}">
                  <a16:creationId xmlns:a16="http://schemas.microsoft.com/office/drawing/2014/main" id="{BDBFD8FC-06D0-D146-8511-F61541CC54FE}"/>
                </a:ext>
              </a:extLst>
            </p:cNvPr>
            <p:cNvSpPr txBox="1"/>
            <p:nvPr/>
          </p:nvSpPr>
          <p:spPr>
            <a:xfrm>
              <a:off x="2982619" y="4077873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1ADACD6-3134-4987-8522-75D68CAC515B}"/>
              </a:ext>
            </a:extLst>
          </p:cNvPr>
          <p:cNvSpPr txBox="1"/>
          <p:nvPr/>
        </p:nvSpPr>
        <p:spPr>
          <a:xfrm>
            <a:off x="751564" y="4770318"/>
            <a:ext cx="62969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dirty="0" err="1"/>
              <a:t>Source:https</a:t>
            </a:r>
            <a:r>
              <a:rPr lang="pt-PT" dirty="0"/>
              <a:t>://hcode.com.br/blog/qual-a-diferenca-entre-linguagem-compilada-interpretada-e-jit-just-in-time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ADA1898-AEC6-4B77-8D61-C108A68AC22A}"/>
              </a:ext>
            </a:extLst>
          </p:cNvPr>
          <p:cNvCxnSpPr/>
          <p:nvPr/>
        </p:nvCxnSpPr>
        <p:spPr>
          <a:xfrm>
            <a:off x="4110824" y="3593990"/>
            <a:ext cx="485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Resumo de como funciona um código interpretado">
            <a:extLst>
              <a:ext uri="{FF2B5EF4-FFF2-40B4-BE49-F238E27FC236}">
                <a16:creationId xmlns:a16="http://schemas.microsoft.com/office/drawing/2014/main" id="{CF8EE80C-6095-4915-84C7-10494D91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31" y="1303017"/>
            <a:ext cx="3652211" cy="205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 PHP">
            <a:extLst>
              <a:ext uri="{FF2B5EF4-FFF2-40B4-BE49-F238E27FC236}">
                <a16:creationId xmlns:a16="http://schemas.microsoft.com/office/drawing/2014/main" id="{D717BD50-CABA-4414-8455-972F03C96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21" y="3921986"/>
            <a:ext cx="1061514" cy="5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EE9CEF45-0532-4D09-92DC-9D16F8A1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83" y="3895406"/>
            <a:ext cx="638307" cy="63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Logotipo do Ruby">
            <a:extLst>
              <a:ext uri="{FF2B5EF4-FFF2-40B4-BE49-F238E27FC236}">
                <a16:creationId xmlns:a16="http://schemas.microsoft.com/office/drawing/2014/main" id="{6ACE4A83-D7B1-4A68-AB20-6BEBB06A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99" y="3980648"/>
            <a:ext cx="467822" cy="46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R com o tema Aqua">
            <a:extLst>
              <a:ext uri="{FF2B5EF4-FFF2-40B4-BE49-F238E27FC236}">
                <a16:creationId xmlns:a16="http://schemas.microsoft.com/office/drawing/2014/main" id="{5A2ADE77-BEF4-4EBC-A85A-8A4D946E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895254"/>
            <a:ext cx="789321" cy="6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5124E6A4-34C0-42F0-BE8F-0E68230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40" y="3839645"/>
            <a:ext cx="722941" cy="7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29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08;p18">
            <a:extLst>
              <a:ext uri="{FF2B5EF4-FFF2-40B4-BE49-F238E27FC236}">
                <a16:creationId xmlns:a16="http://schemas.microsoft.com/office/drawing/2014/main" id="{5691E8BD-728A-354A-A009-1A635E3896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Linguagens</a:t>
            </a: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Híbridas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A730D40-8457-4652-B45F-26C273CCFA03}"/>
              </a:ext>
            </a:extLst>
          </p:cNvPr>
          <p:cNvGrpSpPr/>
          <p:nvPr/>
        </p:nvGrpSpPr>
        <p:grpSpPr>
          <a:xfrm>
            <a:off x="808230" y="1398648"/>
            <a:ext cx="3500924" cy="3700708"/>
            <a:chOff x="808230" y="1398648"/>
            <a:chExt cx="3500924" cy="3700708"/>
          </a:xfrm>
        </p:grpSpPr>
        <p:sp>
          <p:nvSpPr>
            <p:cNvPr id="13" name="Google Shape;271;p22">
              <a:extLst>
                <a:ext uri="{FF2B5EF4-FFF2-40B4-BE49-F238E27FC236}">
                  <a16:creationId xmlns:a16="http://schemas.microsoft.com/office/drawing/2014/main" id="{FCD3123B-48B1-914D-85A0-AC84D7082AA6}"/>
                </a:ext>
              </a:extLst>
            </p:cNvPr>
            <p:cNvSpPr txBox="1">
              <a:spLocks/>
            </p:cNvSpPr>
            <p:nvPr/>
          </p:nvSpPr>
          <p:spPr>
            <a:xfrm>
              <a:off x="808230" y="1398648"/>
              <a:ext cx="2892843" cy="326661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Meio termo das anteriores: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Compila-se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 de um linguagem de alto nível para uma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linguagem intermediária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 para facilitar à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interpretação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. </a:t>
              </a:r>
              <a:endParaRPr lang="en-US" sz="1800" dirty="0">
                <a:solidFill>
                  <a:schemeClr val="bg1"/>
                </a:solidFill>
                <a:latin typeface="Raleway Black"/>
                <a:sym typeface="Raleway"/>
              </a:endParaRPr>
            </a:p>
          </p:txBody>
        </p:sp>
        <p:sp>
          <p:nvSpPr>
            <p:cNvPr id="16" name="Google Shape;247;p22">
              <a:extLst>
                <a:ext uri="{FF2B5EF4-FFF2-40B4-BE49-F238E27FC236}">
                  <a16:creationId xmlns:a16="http://schemas.microsoft.com/office/drawing/2014/main" id="{118C1BB7-005C-7344-A95F-A72C56D89C5F}"/>
                </a:ext>
              </a:extLst>
            </p:cNvPr>
            <p:cNvSpPr txBox="1"/>
            <p:nvPr/>
          </p:nvSpPr>
          <p:spPr>
            <a:xfrm>
              <a:off x="808230" y="1453186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  <p:sp>
          <p:nvSpPr>
            <p:cNvPr id="17" name="Google Shape;247;p22">
              <a:extLst>
                <a:ext uri="{FF2B5EF4-FFF2-40B4-BE49-F238E27FC236}">
                  <a16:creationId xmlns:a16="http://schemas.microsoft.com/office/drawing/2014/main" id="{BDBFD8FC-06D0-D146-8511-F61541CC54FE}"/>
                </a:ext>
              </a:extLst>
            </p:cNvPr>
            <p:cNvSpPr txBox="1"/>
            <p:nvPr/>
          </p:nvSpPr>
          <p:spPr>
            <a:xfrm>
              <a:off x="3291952" y="4149256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1ADACD6-3134-4987-8522-75D68CAC515B}"/>
              </a:ext>
            </a:extLst>
          </p:cNvPr>
          <p:cNvSpPr txBox="1"/>
          <p:nvPr/>
        </p:nvSpPr>
        <p:spPr>
          <a:xfrm>
            <a:off x="751564" y="4770318"/>
            <a:ext cx="62969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dirty="0" err="1"/>
              <a:t>Source:https</a:t>
            </a:r>
            <a:r>
              <a:rPr lang="pt-PT" dirty="0"/>
              <a:t>://hcode.com.br/blog/qual-a-diferenca-entre-linguagem-compilada-interpretada-e-jit-just-in-time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ADA1898-AEC6-4B77-8D61-C108A68AC22A}"/>
              </a:ext>
            </a:extLst>
          </p:cNvPr>
          <p:cNvCxnSpPr/>
          <p:nvPr/>
        </p:nvCxnSpPr>
        <p:spPr>
          <a:xfrm>
            <a:off x="4110824" y="3593990"/>
            <a:ext cx="485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Logo do Python">
            <a:extLst>
              <a:ext uri="{FF2B5EF4-FFF2-40B4-BE49-F238E27FC236}">
                <a16:creationId xmlns:a16="http://schemas.microsoft.com/office/drawing/2014/main" id="{17627D2B-1BF7-4096-A20E-53C05694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7" y="4007509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F8EA162-C376-489B-8B4D-91B5E269D238}"/>
              </a:ext>
            </a:extLst>
          </p:cNvPr>
          <p:cNvGrpSpPr/>
          <p:nvPr/>
        </p:nvGrpSpPr>
        <p:grpSpPr>
          <a:xfrm>
            <a:off x="4410647" y="1369166"/>
            <a:ext cx="3888328" cy="2096994"/>
            <a:chOff x="3900032" y="1402212"/>
            <a:chExt cx="3888328" cy="2096994"/>
          </a:xfrm>
        </p:grpSpPr>
        <p:pic>
          <p:nvPicPr>
            <p:cNvPr id="10242" name="Picture 2" descr="Resumo de como funciona um código compilado">
              <a:extLst>
                <a:ext uri="{FF2B5EF4-FFF2-40B4-BE49-F238E27FC236}">
                  <a16:creationId xmlns:a16="http://schemas.microsoft.com/office/drawing/2014/main" id="{851A1900-37BA-4EFB-883E-458D277BB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032" y="1402212"/>
              <a:ext cx="3648075" cy="20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9553B-E85B-4875-9F4F-BC0C1189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8639" y="1506417"/>
              <a:ext cx="1479721" cy="199278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68160EC-BC23-40CF-B68E-CEB26798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952999" y="1453186"/>
              <a:ext cx="408246" cy="47505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BE05B4B-FA7F-4EED-B7B3-5AC4499CD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342653" y="1562236"/>
              <a:ext cx="408246" cy="475050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17EF494C-C989-4C14-B43C-194B128BA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132" y="3842920"/>
            <a:ext cx="1076883" cy="6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3" name="Google Shape;271;p22">
            <a:extLst>
              <a:ext uri="{FF2B5EF4-FFF2-40B4-BE49-F238E27FC236}">
                <a16:creationId xmlns:a16="http://schemas.microsoft.com/office/drawing/2014/main" id="{FCD3123B-48B1-914D-85A0-AC84D7082AA6}"/>
              </a:ext>
            </a:extLst>
          </p:cNvPr>
          <p:cNvSpPr txBox="1">
            <a:spLocks/>
          </p:cNvSpPr>
          <p:nvPr/>
        </p:nvSpPr>
        <p:spPr>
          <a:xfrm>
            <a:off x="6428514" y="1243729"/>
            <a:ext cx="2324584" cy="32666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O código-fonte (.java) é compilado em 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bytecode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 (.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class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) e interpretado pela Java Virtual 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Machine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 (JVM). </a:t>
            </a:r>
            <a:endParaRPr lang="en-US" sz="1800" dirty="0">
              <a:solidFill>
                <a:schemeClr val="bg1"/>
              </a:solidFill>
              <a:latin typeface="Raleway Black"/>
              <a:sym typeface="Raleway"/>
            </a:endParaRPr>
          </a:p>
        </p:txBody>
      </p:sp>
      <p:sp>
        <p:nvSpPr>
          <p:cNvPr id="16" name="Google Shape;247;p22">
            <a:extLst>
              <a:ext uri="{FF2B5EF4-FFF2-40B4-BE49-F238E27FC236}">
                <a16:creationId xmlns:a16="http://schemas.microsoft.com/office/drawing/2014/main" id="{118C1BB7-005C-7344-A95F-A72C56D89C5F}"/>
              </a:ext>
            </a:extLst>
          </p:cNvPr>
          <p:cNvSpPr txBox="1"/>
          <p:nvPr/>
        </p:nvSpPr>
        <p:spPr>
          <a:xfrm>
            <a:off x="6437459" y="1389140"/>
            <a:ext cx="1017202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17" name="Google Shape;247;p22">
            <a:extLst>
              <a:ext uri="{FF2B5EF4-FFF2-40B4-BE49-F238E27FC236}">
                <a16:creationId xmlns:a16="http://schemas.microsoft.com/office/drawing/2014/main" id="{BDBFD8FC-06D0-D146-8511-F61541CC54FE}"/>
              </a:ext>
            </a:extLst>
          </p:cNvPr>
          <p:cNvSpPr txBox="1"/>
          <p:nvPr/>
        </p:nvSpPr>
        <p:spPr>
          <a:xfrm>
            <a:off x="8365221" y="3982677"/>
            <a:ext cx="1017202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1C038F1-AA6D-48F8-9D15-D9E8C8F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220" y="1295546"/>
            <a:ext cx="2962582" cy="316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Ponto de interrogação com preenchimento sólido">
            <a:extLst>
              <a:ext uri="{FF2B5EF4-FFF2-40B4-BE49-F238E27FC236}">
                <a16:creationId xmlns:a16="http://schemas.microsoft.com/office/drawing/2014/main" id="{932A6956-A921-4E9B-9DA0-136FD20F9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823" y="1243728"/>
            <a:ext cx="2331054" cy="3266617"/>
          </a:xfrm>
          <a:prstGeom prst="rect">
            <a:avLst/>
          </a:prstGeom>
        </p:spPr>
      </p:pic>
      <p:sp>
        <p:nvSpPr>
          <p:cNvPr id="22" name="Google Shape;271;p22">
            <a:extLst>
              <a:ext uri="{FF2B5EF4-FFF2-40B4-BE49-F238E27FC236}">
                <a16:creationId xmlns:a16="http://schemas.microsoft.com/office/drawing/2014/main" id="{06F18666-0F3B-4583-BC9E-D6935B5055DC}"/>
              </a:ext>
            </a:extLst>
          </p:cNvPr>
          <p:cNvSpPr txBox="1">
            <a:spLocks/>
          </p:cNvSpPr>
          <p:nvPr/>
        </p:nvSpPr>
        <p:spPr>
          <a:xfrm>
            <a:off x="779823" y="1129085"/>
            <a:ext cx="2324584" cy="33365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PT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/>
                <a:sym typeface="Raleway"/>
              </a:rPr>
              <a:t>Essas afirmações estão corretas?</a:t>
            </a:r>
          </a:p>
          <a:p>
            <a:pPr>
              <a:lnSpc>
                <a:spcPct val="115000"/>
              </a:lnSpc>
            </a:pPr>
            <a:endParaRPr lang="pt-PT" sz="9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algn="just">
              <a:lnSpc>
                <a:spcPct val="115000"/>
              </a:lnSpc>
            </a:pP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1) O desenvolvimento de uma Aplicação Java dá-se através a edição do código </a:t>
            </a:r>
            <a:r>
              <a:rPr lang="pt-PT" sz="900" dirty="0" err="1">
                <a:solidFill>
                  <a:srgbClr val="7030A0"/>
                </a:solidFill>
                <a:latin typeface="Raleway Black"/>
                <a:sym typeface="Raleway"/>
              </a:rPr>
              <a:t>Bytecode</a:t>
            </a: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.</a:t>
            </a:r>
          </a:p>
          <a:p>
            <a:pPr algn="just">
              <a:lnSpc>
                <a:spcPct val="115000"/>
              </a:lnSpc>
            </a:pPr>
            <a:endParaRPr lang="pt-PT" sz="9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algn="just">
              <a:lnSpc>
                <a:spcPct val="115000"/>
              </a:lnSpc>
            </a:pP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2) Compilação é a geração de um código intermediário chamado fonte, que é um código independente de plataforma.</a:t>
            </a:r>
          </a:p>
          <a:p>
            <a:pPr algn="just">
              <a:lnSpc>
                <a:spcPct val="115000"/>
              </a:lnSpc>
            </a:pPr>
            <a:endParaRPr lang="pt-PT" sz="9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algn="just">
              <a:lnSpc>
                <a:spcPct val="115000"/>
              </a:lnSpc>
            </a:pP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3) Durante o </a:t>
            </a:r>
            <a:r>
              <a:rPr lang="pt-PT" sz="900" dirty="0" err="1">
                <a:solidFill>
                  <a:srgbClr val="7030A0"/>
                </a:solidFill>
                <a:latin typeface="Raleway Black"/>
                <a:sym typeface="Raleway"/>
              </a:rPr>
              <a:t>Runtime</a:t>
            </a: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, a JVM analisa e executa cada instrução do código </a:t>
            </a:r>
            <a:r>
              <a:rPr lang="pt-PT" sz="900" dirty="0" err="1">
                <a:solidFill>
                  <a:srgbClr val="7030A0"/>
                </a:solidFill>
                <a:latin typeface="Raleway Black"/>
                <a:sym typeface="Raleway"/>
              </a:rPr>
              <a:t>Bytecode</a:t>
            </a: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.</a:t>
            </a:r>
          </a:p>
          <a:p>
            <a:pPr algn="just">
              <a:lnSpc>
                <a:spcPct val="115000"/>
              </a:lnSpc>
            </a:pPr>
            <a:endParaRPr lang="pt-PT" sz="9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algn="just">
              <a:lnSpc>
                <a:spcPct val="115000"/>
              </a:lnSpc>
            </a:pP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4) No Java à interpretação ocorre apenas uma vez e a compilação ocorre no </a:t>
            </a:r>
            <a:r>
              <a:rPr lang="pt-PT" sz="900" dirty="0" err="1">
                <a:solidFill>
                  <a:srgbClr val="7030A0"/>
                </a:solidFill>
                <a:latin typeface="Raleway Black"/>
                <a:sym typeface="Raleway"/>
              </a:rPr>
              <a:t>Runtime</a:t>
            </a:r>
            <a:r>
              <a:rPr lang="pt-PT" sz="900" dirty="0">
                <a:solidFill>
                  <a:srgbClr val="7030A0"/>
                </a:solidFill>
                <a:latin typeface="Raleway Black"/>
                <a:sym typeface="Raleway"/>
              </a:rPr>
              <a:t>.</a:t>
            </a:r>
            <a:endParaRPr lang="en-US" sz="900" dirty="0">
              <a:solidFill>
                <a:srgbClr val="7030A0"/>
              </a:solidFill>
              <a:latin typeface="Raleway Black"/>
              <a:sym typeface="Raleway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66CE621-E3FF-4118-9296-EFDE76CB3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224" y="264597"/>
            <a:ext cx="1076883" cy="6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1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2715487" y="-10370"/>
            <a:ext cx="6428513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6" name="Gráfico 5" descr="Ponto de interrogação com preenchimento sólido">
            <a:extLst>
              <a:ext uri="{FF2B5EF4-FFF2-40B4-BE49-F238E27FC236}">
                <a16:creationId xmlns:a16="http://schemas.microsoft.com/office/drawing/2014/main" id="{932A6956-A921-4E9B-9DA0-136FD20F9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00" y="1243730"/>
            <a:ext cx="2187018" cy="3266617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2DEB5B3-B628-461B-84BA-FD767C26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20" y="1143729"/>
            <a:ext cx="2704358" cy="13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D79563E-D74E-4D31-851F-CEEBD1E9A1A1}"/>
              </a:ext>
            </a:extLst>
          </p:cNvPr>
          <p:cNvSpPr txBox="1"/>
          <p:nvPr/>
        </p:nvSpPr>
        <p:spPr>
          <a:xfrm>
            <a:off x="695714" y="1140193"/>
            <a:ext cx="2071887" cy="3528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/>
                <a:sym typeface="Raleway"/>
              </a:rPr>
              <a:t>E essas questões? Quero ouvir vocês…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PT" sz="14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7030A0"/>
                </a:solidFill>
                <a:latin typeface="Raleway Black"/>
                <a:sym typeface="Raleway"/>
              </a:rPr>
              <a:t>Qual a diferença para o Java?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PT" sz="14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7030A0"/>
                </a:solidFill>
                <a:latin typeface="Raleway Black"/>
                <a:sym typeface="Raleway"/>
              </a:rPr>
              <a:t>O que é entregue ao “cliente”?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PT" sz="1400" dirty="0">
              <a:solidFill>
                <a:srgbClr val="7030A0"/>
              </a:solidFill>
              <a:latin typeface="Raleway Black"/>
              <a:sym typeface="Raleway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7030A0"/>
                </a:solidFill>
                <a:latin typeface="Raleway Black"/>
                <a:sym typeface="Raleway"/>
              </a:rPr>
              <a:t>Por que é entendida como Híbrida e não como interpretada?</a:t>
            </a:r>
          </a:p>
          <a:p>
            <a:endParaRPr lang="pt-PT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69E95A16-A7F2-47F1-8FED-A833DBCC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36" y="995591"/>
            <a:ext cx="3520275" cy="193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E0AE8BC-EE65-4FFD-B4A8-EE6ED6F0010B}"/>
              </a:ext>
            </a:extLst>
          </p:cNvPr>
          <p:cNvSpPr/>
          <p:nvPr/>
        </p:nvSpPr>
        <p:spPr>
          <a:xfrm>
            <a:off x="2882732" y="3602086"/>
            <a:ext cx="1493218" cy="1053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 eles não são exatamente iguais...</a:t>
            </a:r>
            <a:endParaRPr lang="pt-PT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8CD8A57-3D22-4D4C-A9B6-0F5D09C2EEDC}"/>
              </a:ext>
            </a:extLst>
          </p:cNvPr>
          <p:cNvSpPr/>
          <p:nvPr/>
        </p:nvSpPr>
        <p:spPr>
          <a:xfrm>
            <a:off x="6643215" y="2094338"/>
            <a:ext cx="1493218" cy="10530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Python tem diferentes interpretadores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27CE18-E745-41EB-A3D7-F5F4471F2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872" y="3283088"/>
            <a:ext cx="4357266" cy="1615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áfico 4" descr="Aviso com preenchimento sólido">
            <a:extLst>
              <a:ext uri="{FF2B5EF4-FFF2-40B4-BE49-F238E27FC236}">
                <a16:creationId xmlns:a16="http://schemas.microsoft.com/office/drawing/2014/main" id="{63F4E440-915A-4D27-9135-F6C5FFC60D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2624" y="1063695"/>
            <a:ext cx="914400" cy="914400"/>
          </a:xfrm>
          <a:prstGeom prst="rect">
            <a:avLst/>
          </a:prstGeom>
        </p:spPr>
      </p:pic>
      <p:pic>
        <p:nvPicPr>
          <p:cNvPr id="17" name="Picture 6" descr="Logo do Python">
            <a:extLst>
              <a:ext uri="{FF2B5EF4-FFF2-40B4-BE49-F238E27FC236}">
                <a16:creationId xmlns:a16="http://schemas.microsoft.com/office/drawing/2014/main" id="{B844C214-6BE7-42FA-83AB-FFDB76A2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19" y="361520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5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r>
              <a:rPr lang="pt-PT" sz="5500" b="1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steps</a:t>
            </a: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28</a:t>
            </a:fld>
            <a:endParaRPr lang="pt-PT"/>
          </a:p>
        </p:txBody>
      </p:sp>
      <p:pic>
        <p:nvPicPr>
          <p:cNvPr id="3" name="Gráfico 2" descr="Pegadas de sapato com preenchimento sólido">
            <a:extLst>
              <a:ext uri="{FF2B5EF4-FFF2-40B4-BE49-F238E27FC236}">
                <a16:creationId xmlns:a16="http://schemas.microsoft.com/office/drawing/2014/main" id="{469E611B-132C-48E3-9451-D37940A2E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1570382" y="3544300"/>
            <a:ext cx="914400" cy="914400"/>
          </a:xfrm>
          <a:prstGeom prst="rect">
            <a:avLst/>
          </a:prstGeom>
        </p:spPr>
      </p:pic>
      <p:pic>
        <p:nvPicPr>
          <p:cNvPr id="8" name="Gráfico 7" descr="Pegadas de sapato com preenchimento sólido">
            <a:extLst>
              <a:ext uri="{FF2B5EF4-FFF2-40B4-BE49-F238E27FC236}">
                <a16:creationId xmlns:a16="http://schemas.microsoft.com/office/drawing/2014/main" id="{B8A3CF83-5F20-44A6-8769-DD5695721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3066553" y="3244632"/>
            <a:ext cx="914400" cy="914400"/>
          </a:xfrm>
          <a:prstGeom prst="rect">
            <a:avLst/>
          </a:prstGeom>
        </p:spPr>
      </p:pic>
      <p:pic>
        <p:nvPicPr>
          <p:cNvPr id="9" name="Gráfico 8" descr="Pegadas de sapato com preenchimento sólido">
            <a:extLst>
              <a:ext uri="{FF2B5EF4-FFF2-40B4-BE49-F238E27FC236}">
                <a16:creationId xmlns:a16="http://schemas.microsoft.com/office/drawing/2014/main" id="{74248059-B214-4427-8F28-554992F9A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4676101" y="2938196"/>
            <a:ext cx="914400" cy="914400"/>
          </a:xfrm>
          <a:prstGeom prst="rect">
            <a:avLst/>
          </a:prstGeom>
        </p:spPr>
      </p:pic>
      <p:pic>
        <p:nvPicPr>
          <p:cNvPr id="10" name="Gráfico 9" descr="Pegadas de sapato com preenchimento sólido">
            <a:extLst>
              <a:ext uri="{FF2B5EF4-FFF2-40B4-BE49-F238E27FC236}">
                <a16:creationId xmlns:a16="http://schemas.microsoft.com/office/drawing/2014/main" id="{2F906490-C052-4C40-9AB3-4798B5AFF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6020839" y="2456295"/>
            <a:ext cx="914400" cy="914400"/>
          </a:xfrm>
          <a:prstGeom prst="rect">
            <a:avLst/>
          </a:prstGeom>
        </p:spPr>
      </p:pic>
      <p:pic>
        <p:nvPicPr>
          <p:cNvPr id="11" name="Gráfico 10" descr="Pegadas de sapato com preenchimento sólido">
            <a:extLst>
              <a:ext uri="{FF2B5EF4-FFF2-40B4-BE49-F238E27FC236}">
                <a16:creationId xmlns:a16="http://schemas.microsoft.com/office/drawing/2014/main" id="{DCC3DD4D-F692-433B-AB72-BDBB2A0B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7474954" y="1921768"/>
            <a:ext cx="914400" cy="914400"/>
          </a:xfrm>
          <a:prstGeom prst="rect">
            <a:avLst/>
          </a:prstGeom>
        </p:spPr>
      </p:pic>
      <p:pic>
        <p:nvPicPr>
          <p:cNvPr id="12" name="Gráfico 11" descr="Pegadas de sapato com preenchimento sólido">
            <a:extLst>
              <a:ext uri="{FF2B5EF4-FFF2-40B4-BE49-F238E27FC236}">
                <a16:creationId xmlns:a16="http://schemas.microsoft.com/office/drawing/2014/main" id="{4E2BAF86-7168-495A-90C9-5E6E5C41A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8625530" y="16079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7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52E2FD-9C0E-D14D-ABFF-0471E815A824}"/>
              </a:ext>
            </a:extLst>
          </p:cNvPr>
          <p:cNvSpPr/>
          <p:nvPr/>
        </p:nvSpPr>
        <p:spPr>
          <a:xfrm>
            <a:off x="0" y="0"/>
            <a:ext cx="911986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Java vs Python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195EA8F-21CD-BD4C-8D3D-9EFB93BF2407}"/>
              </a:ext>
            </a:extLst>
          </p:cNvPr>
          <p:cNvGrpSpPr/>
          <p:nvPr/>
        </p:nvGrpSpPr>
        <p:grpSpPr>
          <a:xfrm>
            <a:off x="810279" y="1174852"/>
            <a:ext cx="2439131" cy="1027575"/>
            <a:chOff x="810279" y="1174852"/>
            <a:chExt cx="2439131" cy="1027575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384898D-F777-CD44-A8FE-8558B414B024}"/>
                </a:ext>
              </a:extLst>
            </p:cNvPr>
            <p:cNvSpPr/>
            <p:nvPr/>
          </p:nvSpPr>
          <p:spPr>
            <a:xfrm>
              <a:off x="810279" y="1174852"/>
              <a:ext cx="2439131" cy="10275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271;p22">
              <a:extLst>
                <a:ext uri="{FF2B5EF4-FFF2-40B4-BE49-F238E27FC236}">
                  <a16:creationId xmlns:a16="http://schemas.microsoft.com/office/drawing/2014/main" id="{ED4FD05B-BF23-3D46-BFF9-8039B27B21F7}"/>
                </a:ext>
              </a:extLst>
            </p:cNvPr>
            <p:cNvSpPr txBox="1">
              <a:spLocks/>
            </p:cNvSpPr>
            <p:nvPr/>
          </p:nvSpPr>
          <p:spPr>
            <a:xfrm>
              <a:off x="859229" y="1383417"/>
              <a:ext cx="2379955" cy="5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Linguagem</a:t>
              </a:r>
              <a:endParaRPr lang="en-US" sz="1400" dirty="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12BADF8-7C10-A84D-8E27-0D034915BACC}"/>
              </a:ext>
            </a:extLst>
          </p:cNvPr>
          <p:cNvGrpSpPr/>
          <p:nvPr/>
        </p:nvGrpSpPr>
        <p:grpSpPr>
          <a:xfrm>
            <a:off x="3538134" y="1160402"/>
            <a:ext cx="2445811" cy="1071521"/>
            <a:chOff x="3538134" y="1160402"/>
            <a:chExt cx="2445811" cy="1071521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EB96BA8-5803-C047-874B-49F3C0933F2E}"/>
                </a:ext>
              </a:extLst>
            </p:cNvPr>
            <p:cNvSpPr/>
            <p:nvPr/>
          </p:nvSpPr>
          <p:spPr>
            <a:xfrm>
              <a:off x="3538134" y="1160402"/>
              <a:ext cx="2439131" cy="1071521"/>
            </a:xfrm>
            <a:prstGeom prst="rect">
              <a:avLst/>
            </a:prstGeom>
            <a:solidFill>
              <a:srgbClr val="FF2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Google Shape;271;p22">
              <a:extLst>
                <a:ext uri="{FF2B5EF4-FFF2-40B4-BE49-F238E27FC236}">
                  <a16:creationId xmlns:a16="http://schemas.microsoft.com/office/drawing/2014/main" id="{3DE1EDA4-92A5-4349-B520-B531A1279D7D}"/>
                </a:ext>
              </a:extLst>
            </p:cNvPr>
            <p:cNvSpPr txBox="1">
              <a:spLocks/>
            </p:cNvSpPr>
            <p:nvPr/>
          </p:nvSpPr>
          <p:spPr>
            <a:xfrm>
              <a:off x="3583364" y="1403039"/>
              <a:ext cx="2400581" cy="5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Utilização</a:t>
              </a:r>
              <a:r>
                <a:rPr lang="en-US" sz="1400" dirty="0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escolha</a:t>
              </a:r>
              <a:endParaRPr lang="en-US" sz="1400" dirty="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  <p:sp>
        <p:nvSpPr>
          <p:cNvPr id="43" name="Cruz 42">
            <a:extLst>
              <a:ext uri="{FF2B5EF4-FFF2-40B4-BE49-F238E27FC236}">
                <a16:creationId xmlns:a16="http://schemas.microsoft.com/office/drawing/2014/main" id="{D2558EDD-A990-754E-B7B7-374D721F7CB4}"/>
              </a:ext>
            </a:extLst>
          </p:cNvPr>
          <p:cNvSpPr>
            <a:spLocks noChangeAspect="1"/>
          </p:cNvSpPr>
          <p:nvPr/>
        </p:nvSpPr>
        <p:spPr>
          <a:xfrm>
            <a:off x="3315820" y="1642121"/>
            <a:ext cx="144000" cy="141470"/>
          </a:xfrm>
          <a:prstGeom prst="plus">
            <a:avLst>
              <a:gd name="adj" fmla="val 412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uz 46">
            <a:extLst>
              <a:ext uri="{FF2B5EF4-FFF2-40B4-BE49-F238E27FC236}">
                <a16:creationId xmlns:a16="http://schemas.microsoft.com/office/drawing/2014/main" id="{CE37CF66-A1FB-1C40-9E4C-FF0BAAAF3A25}"/>
              </a:ext>
            </a:extLst>
          </p:cNvPr>
          <p:cNvSpPr>
            <a:spLocks noChangeAspect="1"/>
          </p:cNvSpPr>
          <p:nvPr/>
        </p:nvSpPr>
        <p:spPr>
          <a:xfrm>
            <a:off x="6052390" y="1655375"/>
            <a:ext cx="144000" cy="141470"/>
          </a:xfrm>
          <a:prstGeom prst="plus">
            <a:avLst>
              <a:gd name="adj" fmla="val 412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BA5C965-E51B-2642-A4D3-5014AC5BDF1E}"/>
              </a:ext>
            </a:extLst>
          </p:cNvPr>
          <p:cNvSpPr>
            <a:spLocks noChangeAspect="1"/>
          </p:cNvSpPr>
          <p:nvPr/>
        </p:nvSpPr>
        <p:spPr>
          <a:xfrm>
            <a:off x="6876655" y="3129897"/>
            <a:ext cx="252000" cy="2476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1952B3F-89B9-D441-851D-E7A9F2E4BDEC}"/>
              </a:ext>
            </a:extLst>
          </p:cNvPr>
          <p:cNvSpPr/>
          <p:nvPr/>
        </p:nvSpPr>
        <p:spPr>
          <a:xfrm>
            <a:off x="6277017" y="1155190"/>
            <a:ext cx="2453526" cy="1071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271;p22">
            <a:extLst>
              <a:ext uri="{FF2B5EF4-FFF2-40B4-BE49-F238E27FC236}">
                <a16:creationId xmlns:a16="http://schemas.microsoft.com/office/drawing/2014/main" id="{9F47CF4D-7992-3D42-8806-928365D51EFE}"/>
              </a:ext>
            </a:extLst>
          </p:cNvPr>
          <p:cNvSpPr txBox="1">
            <a:spLocks/>
          </p:cNvSpPr>
          <p:nvPr/>
        </p:nvSpPr>
        <p:spPr>
          <a:xfrm>
            <a:off x="6335032" y="1273983"/>
            <a:ext cx="2333568" cy="90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Frameworks </a:t>
            </a:r>
            <a:r>
              <a:rPr lang="en-US" sz="1400" dirty="0" err="1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Mais</a:t>
            </a:r>
            <a:r>
              <a:rPr lang="en-US" sz="1400" dirty="0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usados</a:t>
            </a:r>
            <a:endParaRPr lang="en-US" sz="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229F4FAE-DFFC-6F44-A034-EF60555815E0}"/>
              </a:ext>
            </a:extLst>
          </p:cNvPr>
          <p:cNvSpPr/>
          <p:nvPr/>
        </p:nvSpPr>
        <p:spPr>
          <a:xfrm>
            <a:off x="6282251" y="2292726"/>
            <a:ext cx="2439130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106;p18">
            <a:extLst>
              <a:ext uri="{FF2B5EF4-FFF2-40B4-BE49-F238E27FC236}">
                <a16:creationId xmlns:a16="http://schemas.microsoft.com/office/drawing/2014/main" id="{5D2EBC1E-3EFD-8046-824E-78D51A2E6107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4" name="Google Shape;107;p18">
            <a:extLst>
              <a:ext uri="{FF2B5EF4-FFF2-40B4-BE49-F238E27FC236}">
                <a16:creationId xmlns:a16="http://schemas.microsoft.com/office/drawing/2014/main" id="{EBE0903A-9F85-9B4A-9816-B84DD46BD70B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8" name="Google Shape;109;p18">
            <a:extLst>
              <a:ext uri="{FF2B5EF4-FFF2-40B4-BE49-F238E27FC236}">
                <a16:creationId xmlns:a16="http://schemas.microsoft.com/office/drawing/2014/main" id="{83ED51E5-630F-354C-AF0C-9A61C39DAF72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CCBF754B-8951-5140-8524-65DEF9AF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92" name="Picture 6" descr="Logo do Python">
            <a:extLst>
              <a:ext uri="{FF2B5EF4-FFF2-40B4-BE49-F238E27FC236}">
                <a16:creationId xmlns:a16="http://schemas.microsoft.com/office/drawing/2014/main" id="{59512BE0-F16A-4B23-976E-977BDD72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116" y="429266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83D04C96-0BE1-4C70-AF5D-BE6113E7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446" y="342057"/>
            <a:ext cx="953918" cy="534194"/>
          </a:xfrm>
          <a:prstGeom prst="rect">
            <a:avLst/>
          </a:prstGeom>
        </p:spPr>
      </p:pic>
      <p:sp>
        <p:nvSpPr>
          <p:cNvPr id="95" name="Retângulo 94">
            <a:extLst>
              <a:ext uri="{FF2B5EF4-FFF2-40B4-BE49-F238E27FC236}">
                <a16:creationId xmlns:a16="http://schemas.microsoft.com/office/drawing/2014/main" id="{558C875F-6253-4EE4-B8F7-7CFEF870C241}"/>
              </a:ext>
            </a:extLst>
          </p:cNvPr>
          <p:cNvSpPr/>
          <p:nvPr/>
        </p:nvSpPr>
        <p:spPr>
          <a:xfrm>
            <a:off x="3547663" y="2292726"/>
            <a:ext cx="2439130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3150E38A-E975-4E5E-97F8-9FBA53722C52}"/>
              </a:ext>
            </a:extLst>
          </p:cNvPr>
          <p:cNvSpPr/>
          <p:nvPr/>
        </p:nvSpPr>
        <p:spPr>
          <a:xfrm>
            <a:off x="810279" y="2292726"/>
            <a:ext cx="2415644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78140E-EB1B-41D0-A0CB-E4C2CA9B04C8}"/>
              </a:ext>
            </a:extLst>
          </p:cNvPr>
          <p:cNvSpPr txBox="1"/>
          <p:nvPr/>
        </p:nvSpPr>
        <p:spPr>
          <a:xfrm>
            <a:off x="838322" y="2410992"/>
            <a:ext cx="2193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Sintaxe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Elementos de linguagem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rgbClr val="7030A0"/>
                </a:solidFill>
                <a:latin typeface="Raleway" pitchFamily="2" charset="0"/>
              </a:rPr>
              <a:t>Metódos</a:t>
            </a: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 e funções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Tipos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rgbClr val="7030A0"/>
                </a:solidFill>
                <a:latin typeface="Raleway" pitchFamily="2" charset="0"/>
              </a:rPr>
              <a:t>Etc</a:t>
            </a: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4F92C08-DCDD-4EFA-AF18-8FA6469A0453}"/>
              </a:ext>
            </a:extLst>
          </p:cNvPr>
          <p:cNvSpPr txBox="1"/>
          <p:nvPr/>
        </p:nvSpPr>
        <p:spPr>
          <a:xfrm>
            <a:off x="3592848" y="2439564"/>
            <a:ext cx="2193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Desvantagens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Principais Cenários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Diferenças entre versões.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8C86467F-5AC7-4182-93EA-5DFD49BEE91F}"/>
              </a:ext>
            </a:extLst>
          </p:cNvPr>
          <p:cNvSpPr txBox="1"/>
          <p:nvPr/>
        </p:nvSpPr>
        <p:spPr>
          <a:xfrm>
            <a:off x="6335031" y="2375147"/>
            <a:ext cx="22374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Serialização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Persistência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Data </a:t>
            </a:r>
            <a:r>
              <a:rPr lang="pt-BR" b="1" dirty="0" err="1">
                <a:solidFill>
                  <a:srgbClr val="7030A0"/>
                </a:solidFill>
                <a:latin typeface="Raleway" pitchFamily="2" charset="0"/>
              </a:rPr>
              <a:t>handling</a:t>
            </a: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Gestão de Dependências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Etc. </a:t>
            </a:r>
          </a:p>
        </p:txBody>
      </p:sp>
      <p:sp>
        <p:nvSpPr>
          <p:cNvPr id="101" name="Google Shape;40;p18">
            <a:extLst>
              <a:ext uri="{FF2B5EF4-FFF2-40B4-BE49-F238E27FC236}">
                <a16:creationId xmlns:a16="http://schemas.microsoft.com/office/drawing/2014/main" id="{2DC49A31-A675-480C-9587-DA5DF9BA2D31}"/>
              </a:ext>
            </a:extLst>
          </p:cNvPr>
          <p:cNvSpPr txBox="1"/>
          <p:nvPr/>
        </p:nvSpPr>
        <p:spPr>
          <a:xfrm>
            <a:off x="540776" y="4693113"/>
            <a:ext cx="768882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2000" b="1" i="0" u="none" strike="noStrike" cap="none" dirty="0">
                <a:solidFill>
                  <a:schemeClr val="tx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+ Conteúdos e Dúvidas?</a:t>
            </a:r>
            <a:endParaRPr lang="pt-PT" sz="2000" b="0" i="0" u="none" strike="noStrike" cap="none" dirty="0">
              <a:solidFill>
                <a:schemeClr val="tx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2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/>
        </p:nvSpPr>
        <p:spPr>
          <a:xfrm>
            <a:off x="477080" y="1481049"/>
            <a:ext cx="5991000" cy="34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Quem somos…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Cronograma dos Encontros</a:t>
            </a: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Conteúdos planejados (inputs)</a:t>
            </a: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Aprendizados (outputs)</a:t>
            </a:r>
            <a:endParaRPr lang="pt-PT" sz="2000" b="0" i="0" u="none" strike="noStrike" cap="none" dirty="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Termos e Conceitos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Pauta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</a:t>
            </a:fld>
            <a:endParaRPr lang="pt-PT" dirty="0"/>
          </a:p>
        </p:txBody>
      </p:sp>
      <p:sp>
        <p:nvSpPr>
          <p:cNvPr id="5" name="Google Shape;40;p18">
            <a:extLst>
              <a:ext uri="{FF2B5EF4-FFF2-40B4-BE49-F238E27FC236}">
                <a16:creationId xmlns:a16="http://schemas.microsoft.com/office/drawing/2014/main" id="{83A3FF03-95DA-2547-85F8-A36451F8CEC6}"/>
              </a:ext>
            </a:extLst>
          </p:cNvPr>
          <p:cNvSpPr txBox="1"/>
          <p:nvPr/>
        </p:nvSpPr>
        <p:spPr>
          <a:xfrm>
            <a:off x="540776" y="4384887"/>
            <a:ext cx="7905134" cy="70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2000" b="1" i="0" u="none" strike="noStrike" cap="none" dirty="0">
                <a:solidFill>
                  <a:schemeClr val="tx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Encontro #1: 4 horas (2 + 2)</a:t>
            </a:r>
            <a:endParaRPr lang="pt-PT" sz="2000" b="0" i="0" u="none" strike="noStrike" cap="none" dirty="0">
              <a:solidFill>
                <a:schemeClr val="tx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Vejo vocês na próxima aula…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Olá, eu sou…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51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552E69B-9655-4C48-B778-E617490B87DD}"/>
              </a:ext>
            </a:extLst>
          </p:cNvPr>
          <p:cNvSpPr/>
          <p:nvPr/>
        </p:nvSpPr>
        <p:spPr>
          <a:xfrm>
            <a:off x="-9762" y="0"/>
            <a:ext cx="507500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Google Shape;33;p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sym typeface="Century Gothic"/>
              </a:rPr>
              <a:t>Mais</a:t>
            </a:r>
            <a:r>
              <a:rPr lang="pt-PT" sz="40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sobre mim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5</a:t>
            </a:fld>
            <a:endParaRPr lang="pt-PT" dirty="0"/>
          </a:p>
        </p:txBody>
      </p:sp>
      <p:sp>
        <p:nvSpPr>
          <p:cNvPr id="6" name="Retângulo 19">
            <a:extLst>
              <a:ext uri="{FF2B5EF4-FFF2-40B4-BE49-F238E27FC236}">
                <a16:creationId xmlns:a16="http://schemas.microsoft.com/office/drawing/2014/main" id="{0BC580B0-5FBC-2E41-94F0-A298664F0A91}"/>
              </a:ext>
            </a:extLst>
          </p:cNvPr>
          <p:cNvSpPr/>
          <p:nvPr/>
        </p:nvSpPr>
        <p:spPr>
          <a:xfrm>
            <a:off x="739036" y="2730420"/>
            <a:ext cx="4326208" cy="2271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15000"/>
              </a:lnSpc>
            </a:pPr>
            <a:endParaRPr lang="pt-PT" sz="800" dirty="0">
              <a:solidFill>
                <a:schemeClr val="bg1"/>
              </a:solidFill>
              <a:highlight>
                <a:srgbClr val="808080"/>
              </a:highlight>
              <a:latin typeface="Raleway" panose="020B0003030101060003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en-US" sz="1000" dirty="0" err="1">
                <a:highlight>
                  <a:srgbClr val="808080"/>
                </a:highlight>
              </a:rPr>
              <a:t>Brasileiro</a:t>
            </a:r>
            <a:r>
              <a:rPr lang="en-US" sz="1000" dirty="0">
                <a:highlight>
                  <a:srgbClr val="808080"/>
                </a:highlight>
              </a:rPr>
              <a:t>, </a:t>
            </a:r>
            <a:r>
              <a:rPr lang="en-US" sz="1000" dirty="0" err="1">
                <a:highlight>
                  <a:srgbClr val="808080"/>
                </a:highlight>
              </a:rPr>
              <a:t>Mineiro</a:t>
            </a:r>
            <a:r>
              <a:rPr lang="en-US" sz="1000" dirty="0">
                <a:highlight>
                  <a:srgbClr val="808080"/>
                </a:highlight>
              </a:rPr>
              <a:t> e Belo </a:t>
            </a:r>
            <a:r>
              <a:rPr lang="en-US" sz="1000" dirty="0" err="1">
                <a:highlight>
                  <a:srgbClr val="808080"/>
                </a:highlight>
              </a:rPr>
              <a:t>Horizontino</a:t>
            </a:r>
            <a:r>
              <a:rPr lang="en-US" sz="1000" dirty="0"/>
              <a:t>. 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Formado em </a:t>
            </a:r>
            <a:r>
              <a:rPr lang="pt-PT" sz="1000" dirty="0">
                <a:solidFill>
                  <a:schemeClr val="bg1"/>
                </a:solidFill>
                <a:highlight>
                  <a:srgbClr val="808080"/>
                </a:highlight>
                <a:latin typeface="Raleway" panose="020B0003030101060003" pitchFamily="34" charset="0"/>
              </a:rPr>
              <a:t>Sistemas de Informação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, Especializado em </a:t>
            </a:r>
            <a:r>
              <a:rPr lang="pt-PT" sz="1000" dirty="0">
                <a:solidFill>
                  <a:schemeClr val="bg1"/>
                </a:solidFill>
                <a:highlight>
                  <a:srgbClr val="808080"/>
                </a:highlight>
                <a:latin typeface="Raleway" panose="020B0003030101060003" pitchFamily="34" charset="0"/>
              </a:rPr>
              <a:t>Desenvolvimento de Sistemas para Web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, MBA em </a:t>
            </a:r>
            <a:r>
              <a:rPr lang="pt-PT" sz="1000" dirty="0">
                <a:solidFill>
                  <a:schemeClr val="bg1"/>
                </a:solidFill>
                <a:highlight>
                  <a:srgbClr val="808080"/>
                </a:highlight>
                <a:latin typeface="Raleway" panose="020B0003030101060003" pitchFamily="34" charset="0"/>
              </a:rPr>
              <a:t>Gestão de projetos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. Mais de 15 anos de experiência em Tecnologia e com responsabilidades Técnicas e de gestão. Atualmente como </a:t>
            </a:r>
            <a:r>
              <a:rPr lang="en-US" sz="1000" dirty="0" err="1">
                <a:highlight>
                  <a:srgbClr val="808080"/>
                </a:highlight>
              </a:rPr>
              <a:t>Arquiteto</a:t>
            </a:r>
            <a:r>
              <a:rPr lang="en-US" sz="1000" dirty="0">
                <a:highlight>
                  <a:srgbClr val="808080"/>
                </a:highlight>
              </a:rPr>
              <a:t> de </a:t>
            </a:r>
            <a:r>
              <a:rPr lang="en-US" sz="1000" dirty="0" err="1">
                <a:highlight>
                  <a:srgbClr val="808080"/>
                </a:highlight>
              </a:rPr>
              <a:t>Integração</a:t>
            </a:r>
            <a:r>
              <a:rPr lang="en-US" sz="1000" dirty="0">
                <a:highlight>
                  <a:srgbClr val="808080"/>
                </a:highlight>
              </a:rPr>
              <a:t> e Tech-lead IoT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. </a:t>
            </a:r>
          </a:p>
          <a:p>
            <a:pPr lvl="0" algn="ctr">
              <a:lnSpc>
                <a:spcPct val="115000"/>
              </a:lnSpc>
            </a:pPr>
            <a:endParaRPr lang="pt-PT" sz="1000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lvl="0" algn="ctr">
              <a:lnSpc>
                <a:spcPct val="115000"/>
              </a:lnSpc>
            </a:pP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Trabalhou com diversas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tecnogias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 ao longo do tempo. Desde baixo nível no desenvolvimento de HW até soluções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low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(no)-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code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, nos setores de P&amp;D,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Utilities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,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Telco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,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</a:rPr>
              <a:t>IoT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</a:rPr>
              <a:t> e etc.</a:t>
            </a:r>
          </a:p>
          <a:p>
            <a:pPr lvl="0" algn="ctr">
              <a:lnSpc>
                <a:spcPct val="115000"/>
              </a:lnSpc>
            </a:pPr>
            <a:endParaRPr lang="pt-PT" sz="1000" dirty="0">
              <a:solidFill>
                <a:schemeClr val="bg1"/>
              </a:solidFill>
              <a:latin typeface="Raleway" panose="020B0003030101060003" pitchFamily="34" charset="0"/>
              <a:sym typeface="Raleway"/>
            </a:endParaRPr>
          </a:p>
          <a:p>
            <a:pPr lvl="0" algn="ctr">
              <a:lnSpc>
                <a:spcPct val="115000"/>
              </a:lnSpc>
            </a:pP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  <a:sym typeface="Raleway"/>
              </a:rPr>
              <a:t>Está em Portugal a 2,5 anos. Tendo vindo através de uma oportunidade junto a B11 Top </a:t>
            </a:r>
            <a:r>
              <a:rPr lang="pt-PT" sz="1000" dirty="0" err="1">
                <a:solidFill>
                  <a:schemeClr val="bg1"/>
                </a:solidFill>
                <a:latin typeface="Raleway" panose="020B0003030101060003" pitchFamily="34" charset="0"/>
                <a:sym typeface="Raleway"/>
              </a:rPr>
              <a:t>Talents</a:t>
            </a:r>
            <a:r>
              <a:rPr lang="pt-PT" sz="1000" dirty="0">
                <a:solidFill>
                  <a:schemeClr val="bg1"/>
                </a:solidFill>
                <a:latin typeface="Raleway" panose="020B0003030101060003" pitchFamily="34" charset="0"/>
                <a:sym typeface="Raleway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95F965-47A1-5143-9A88-4B0EC199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05872">
            <a:off x="5584263" y="1863096"/>
            <a:ext cx="1367363" cy="701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B22D18-8CBA-994A-9CAD-65285375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6D9468D7-B011-9046-8B70-600DC47B2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" y="4805359"/>
            <a:ext cx="281354" cy="281354"/>
          </a:xfrm>
          <a:prstGeom prst="rect">
            <a:avLst/>
          </a:prstGeom>
        </p:spPr>
      </p:pic>
      <p:pic>
        <p:nvPicPr>
          <p:cNvPr id="3" name="Imagem 2" descr="Homem posando para foto em frente a água&#10;&#10;Descrição gerada automaticamente">
            <a:extLst>
              <a:ext uri="{FF2B5EF4-FFF2-40B4-BE49-F238E27FC236}">
                <a16:creationId xmlns:a16="http://schemas.microsoft.com/office/drawing/2014/main" id="{0F24ED22-A57E-4FFA-AE5C-B1ADBEB15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36" y="1550411"/>
            <a:ext cx="992946" cy="992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ACBB82E-8C8C-4342-AC2D-13B707CFC435}"/>
              </a:ext>
            </a:extLst>
          </p:cNvPr>
          <p:cNvGrpSpPr/>
          <p:nvPr/>
        </p:nvGrpSpPr>
        <p:grpSpPr>
          <a:xfrm>
            <a:off x="1860606" y="1491508"/>
            <a:ext cx="3122433" cy="1197709"/>
            <a:chOff x="1860606" y="1491508"/>
            <a:chExt cx="3122433" cy="119770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0BF89065-3F7F-42CF-A0CC-FE9A957AA1AC}"/>
                </a:ext>
              </a:extLst>
            </p:cNvPr>
            <p:cNvSpPr txBox="1"/>
            <p:nvPr/>
          </p:nvSpPr>
          <p:spPr>
            <a:xfrm>
              <a:off x="2178424" y="1491508"/>
              <a:ext cx="280461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hlinkClick r:id="rId7"/>
                </a:rPr>
                <a:t>contato@williammarinho.com.br</a:t>
              </a:r>
              <a:endParaRPr lang="pt-BR" dirty="0"/>
            </a:p>
            <a:p>
              <a:endParaRPr lang="pt-BR" dirty="0"/>
            </a:p>
            <a:p>
              <a:r>
                <a:rPr lang="pt-PT" dirty="0">
                  <a:hlinkClick r:id="rId8" action="ppaction://hlinkfile"/>
                </a:rPr>
                <a:t>linkedin.com/in/</a:t>
              </a:r>
              <a:r>
                <a:rPr lang="pt-PT" dirty="0" err="1">
                  <a:hlinkClick r:id="rId8" action="ppaction://hlinkfile"/>
                </a:rPr>
                <a:t>williammarinho</a:t>
              </a:r>
              <a:endParaRPr lang="pt-PT" dirty="0"/>
            </a:p>
            <a:p>
              <a:endParaRPr lang="pt-PT" dirty="0"/>
            </a:p>
            <a:p>
              <a:r>
                <a:rPr lang="pt-PT" dirty="0"/>
                <a:t>Lisboa, Portugal</a:t>
              </a:r>
            </a:p>
          </p:txBody>
        </p: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60F1217B-54D9-49B9-AF36-1D6D309C8E48}"/>
                </a:ext>
              </a:extLst>
            </p:cNvPr>
            <p:cNvGrpSpPr/>
            <p:nvPr/>
          </p:nvGrpSpPr>
          <p:grpSpPr>
            <a:xfrm>
              <a:off x="1860606" y="1491508"/>
              <a:ext cx="349624" cy="1197709"/>
              <a:chOff x="1860606" y="1491508"/>
              <a:chExt cx="349624" cy="1197709"/>
            </a:xfrm>
          </p:grpSpPr>
          <p:pic>
            <p:nvPicPr>
              <p:cNvPr id="7" name="Gráfico 6" descr="Envelope aberto estrutura de tópicos">
                <a:extLst>
                  <a:ext uri="{FF2B5EF4-FFF2-40B4-BE49-F238E27FC236}">
                    <a16:creationId xmlns:a16="http://schemas.microsoft.com/office/drawing/2014/main" id="{0AA13A9D-8863-4928-8CC3-71C79816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876499" y="1491508"/>
                <a:ext cx="295409" cy="295409"/>
              </a:xfrm>
              <a:prstGeom prst="rect">
                <a:avLst/>
              </a:prstGeom>
            </p:spPr>
          </p:pic>
          <p:pic>
            <p:nvPicPr>
              <p:cNvPr id="1026" name="Picture 2" descr="logo linkedin [ Download - Logo - icon ] png svg icon download">
                <a:extLst>
                  <a:ext uri="{FF2B5EF4-FFF2-40B4-BE49-F238E27FC236}">
                    <a16:creationId xmlns:a16="http://schemas.microsoft.com/office/drawing/2014/main" id="{757C1850-9F3F-41F9-9083-B6CB2E69F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4638" y="1916718"/>
                <a:ext cx="319129" cy="319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Gráfico 14" descr="Marcador com preenchimento sólido">
                <a:extLst>
                  <a:ext uri="{FF2B5EF4-FFF2-40B4-BE49-F238E27FC236}">
                    <a16:creationId xmlns:a16="http://schemas.microsoft.com/office/drawing/2014/main" id="{D2ABDFED-57D9-46FF-9012-EEA49299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860606" y="2339593"/>
                <a:ext cx="349624" cy="349624"/>
              </a:xfrm>
              <a:prstGeom prst="rect">
                <a:avLst/>
              </a:prstGeom>
            </p:spPr>
          </p:pic>
        </p:grpSp>
      </p:grpSp>
      <p:pic>
        <p:nvPicPr>
          <p:cNvPr id="18" name="Gráfico 17" descr="Controlador de jogo com preenchimento sólido">
            <a:extLst>
              <a:ext uri="{FF2B5EF4-FFF2-40B4-BE49-F238E27FC236}">
                <a16:creationId xmlns:a16="http://schemas.microsoft.com/office/drawing/2014/main" id="{F06F7CE3-22EC-42B8-A04A-3814639296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312790">
            <a:off x="5975667" y="2749245"/>
            <a:ext cx="914400" cy="914400"/>
          </a:xfrm>
          <a:prstGeom prst="rect">
            <a:avLst/>
          </a:prstGeom>
        </p:spPr>
      </p:pic>
      <p:pic>
        <p:nvPicPr>
          <p:cNvPr id="25" name="Gráfico 24" descr="Viagens com preenchimento sólido">
            <a:extLst>
              <a:ext uri="{FF2B5EF4-FFF2-40B4-BE49-F238E27FC236}">
                <a16:creationId xmlns:a16="http://schemas.microsoft.com/office/drawing/2014/main" id="{EABFD182-8624-4551-85F5-2C6C4BDE29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953" y="3619453"/>
            <a:ext cx="914400" cy="914400"/>
          </a:xfrm>
          <a:prstGeom prst="rect">
            <a:avLst/>
          </a:prstGeom>
        </p:spPr>
      </p:pic>
      <p:pic>
        <p:nvPicPr>
          <p:cNvPr id="27" name="Gráfico 26" descr="Natação com preenchimento sólido">
            <a:extLst>
              <a:ext uri="{FF2B5EF4-FFF2-40B4-BE49-F238E27FC236}">
                <a16:creationId xmlns:a16="http://schemas.microsoft.com/office/drawing/2014/main" id="{ABD61ADD-2D2A-4D22-9FD8-3B9D5ED3C8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79224" y="2006755"/>
            <a:ext cx="914400" cy="914400"/>
          </a:xfrm>
          <a:prstGeom prst="rect">
            <a:avLst/>
          </a:prstGeom>
        </p:spPr>
      </p:pic>
      <p:pic>
        <p:nvPicPr>
          <p:cNvPr id="29" name="Gráfico 28" descr="Cerveja com preenchimento sólido">
            <a:extLst>
              <a:ext uri="{FF2B5EF4-FFF2-40B4-BE49-F238E27FC236}">
                <a16:creationId xmlns:a16="http://schemas.microsoft.com/office/drawing/2014/main" id="{36AB8DE6-03B1-41A6-9070-75B002D7CE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411245" flipH="1">
            <a:off x="6678308" y="3940657"/>
            <a:ext cx="883329" cy="883329"/>
          </a:xfrm>
          <a:prstGeom prst="rect">
            <a:avLst/>
          </a:prstGeom>
        </p:spPr>
      </p:pic>
      <p:pic>
        <p:nvPicPr>
          <p:cNvPr id="31" name="Gráfico 30" descr="Cerveja estrutura de tópicos">
            <a:extLst>
              <a:ext uri="{FF2B5EF4-FFF2-40B4-BE49-F238E27FC236}">
                <a16:creationId xmlns:a16="http://schemas.microsoft.com/office/drawing/2014/main" id="{385AABB6-3F96-4218-84A5-E9CB8D6BE8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0005716">
            <a:off x="7443895" y="3931617"/>
            <a:ext cx="914400" cy="914400"/>
          </a:xfrm>
          <a:prstGeom prst="rect">
            <a:avLst/>
          </a:prstGeom>
        </p:spPr>
      </p:pic>
      <p:pic>
        <p:nvPicPr>
          <p:cNvPr id="35" name="Gráfico 34" descr="Férias estrutura de tópicos">
            <a:extLst>
              <a:ext uri="{FF2B5EF4-FFF2-40B4-BE49-F238E27FC236}">
                <a16:creationId xmlns:a16="http://schemas.microsoft.com/office/drawing/2014/main" id="{E7C0E671-D331-4E18-8019-431D565E836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6333" y="2957325"/>
            <a:ext cx="914400" cy="914400"/>
          </a:xfrm>
          <a:prstGeom prst="rect">
            <a:avLst/>
          </a:prstGeom>
        </p:spPr>
      </p:pic>
      <p:pic>
        <p:nvPicPr>
          <p:cNvPr id="37" name="Gráfico 36" descr="Onda estrutura de tópicos">
            <a:extLst>
              <a:ext uri="{FF2B5EF4-FFF2-40B4-BE49-F238E27FC236}">
                <a16:creationId xmlns:a16="http://schemas.microsoft.com/office/drawing/2014/main" id="{8DA20C59-A197-4D70-980D-3DC3BD4707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314559" y="3206445"/>
            <a:ext cx="630383" cy="6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56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4F0BE-C2E9-B94F-AEA6-4AD2DF65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951" y="85339"/>
            <a:ext cx="1744098" cy="2342906"/>
          </a:xfrm>
          <a:prstGeom prst="rect">
            <a:avLst/>
          </a:prstGeom>
        </p:spPr>
      </p:pic>
      <p:pic>
        <p:nvPicPr>
          <p:cNvPr id="8" name="Picture 7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6D7BEE5E-D416-7040-943A-C79CCE18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3" y="85339"/>
            <a:ext cx="2324154" cy="623846"/>
          </a:xfrm>
          <a:prstGeom prst="rect">
            <a:avLst/>
          </a:prstGeom>
        </p:spPr>
      </p:pic>
      <p:grpSp>
        <p:nvGrpSpPr>
          <p:cNvPr id="4" name="Agrupar 68">
            <a:extLst>
              <a:ext uri="{FF2B5EF4-FFF2-40B4-BE49-F238E27FC236}">
                <a16:creationId xmlns:a16="http://schemas.microsoft.com/office/drawing/2014/main" id="{43438718-A519-5343-8A04-E98F54123352}"/>
              </a:ext>
            </a:extLst>
          </p:cNvPr>
          <p:cNvGrpSpPr/>
          <p:nvPr/>
        </p:nvGrpSpPr>
        <p:grpSpPr>
          <a:xfrm>
            <a:off x="2506047" y="2571750"/>
            <a:ext cx="3965267" cy="2675923"/>
            <a:chOff x="749985" y="943759"/>
            <a:chExt cx="1917976" cy="1365120"/>
          </a:xfrm>
        </p:grpSpPr>
        <p:pic>
          <p:nvPicPr>
            <p:cNvPr id="5" name="Imagem 74">
              <a:extLst>
                <a:ext uri="{FF2B5EF4-FFF2-40B4-BE49-F238E27FC236}">
                  <a16:creationId xmlns:a16="http://schemas.microsoft.com/office/drawing/2014/main" id="{09E9372F-E28F-614A-9531-0091E00C6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98" b="7209"/>
            <a:stretch/>
          </p:blipFill>
          <p:spPr>
            <a:xfrm>
              <a:off x="749985" y="943759"/>
              <a:ext cx="1917976" cy="1033577"/>
            </a:xfrm>
            <a:prstGeom prst="rect">
              <a:avLst/>
            </a:prstGeom>
          </p:spPr>
        </p:pic>
        <p:sp>
          <p:nvSpPr>
            <p:cNvPr id="6" name="Google Shape;271;p22">
              <a:extLst>
                <a:ext uri="{FF2B5EF4-FFF2-40B4-BE49-F238E27FC236}">
                  <a16:creationId xmlns:a16="http://schemas.microsoft.com/office/drawing/2014/main" id="{6CFA24E4-1900-4848-A9BD-2BD71045480C}"/>
                </a:ext>
              </a:extLst>
            </p:cNvPr>
            <p:cNvSpPr txBox="1">
              <a:spLocks/>
            </p:cNvSpPr>
            <p:nvPr/>
          </p:nvSpPr>
          <p:spPr>
            <a:xfrm>
              <a:off x="856359" y="1737679"/>
              <a:ext cx="1485770" cy="5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endParaRPr lang="en-US" sz="800">
                <a:solidFill>
                  <a:schemeClr val="bg2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  <a:p>
              <a:pPr>
                <a:lnSpc>
                  <a:spcPct val="115000"/>
                </a:lnSpc>
              </a:pPr>
              <a:r>
                <a:rPr lang="en-US" sz="800">
                  <a:solidFill>
                    <a:schemeClr val="bg2"/>
                  </a:solidFill>
                  <a:latin typeface="Raleway Black"/>
                  <a:ea typeface="Raleway"/>
                  <a:cs typeface="Raleway"/>
                  <a:sym typeface="Raleway Black"/>
                </a:rPr>
                <a:t>WILLING WORK ABROAD</a:t>
              </a:r>
              <a:endParaRPr lang="en-US" sz="20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33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Nosso caminho…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17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Cronograma (50h)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8</a:t>
            </a:fld>
            <a:endParaRPr lang="pt-PT" dirty="0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565525" y="1726050"/>
            <a:ext cx="5991000" cy="16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Sábado 28/05 (4h) “2+2”</a:t>
            </a:r>
          </a:p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Sábado 25/06 (4h) “2+2”</a:t>
            </a:r>
          </a:p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Sábado 09/07 (4h) “2+2”</a:t>
            </a:r>
          </a:p>
          <a:p>
            <a:pPr marL="36195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Sábado 10/09 (4h) “2+2”</a:t>
            </a:r>
          </a:p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b="0" i="0" u="none" strike="noStrike" cap="none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Adicionais (TBD) +9 encontros à determinarmos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40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Conteúdos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458649" y="1347597"/>
            <a:ext cx="4113352" cy="33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#1 Apresentações e Programa: Fundamentos, Conceitos e nivelamento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#2 Linguagens: Java – Conceitos, Sintaxe, Pros/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#3 Linguagens: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– Conceitos, Sintaxe Pros/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Cons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#4 Linguagens: Java –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#5 Linguagens: Java –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#6 Linguagens: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#7 Linguagens: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Hands-on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40;p18">
            <a:extLst>
              <a:ext uri="{FF2B5EF4-FFF2-40B4-BE49-F238E27FC236}">
                <a16:creationId xmlns:a16="http://schemas.microsoft.com/office/drawing/2014/main" id="{93DF08B0-7F37-9443-8E91-932143366E29}"/>
              </a:ext>
            </a:extLst>
          </p:cNvPr>
          <p:cNvSpPr txBox="1"/>
          <p:nvPr/>
        </p:nvSpPr>
        <p:spPr>
          <a:xfrm>
            <a:off x="540776" y="4693113"/>
            <a:ext cx="768882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2000" b="1" i="0" u="none" strike="noStrike" cap="none" dirty="0">
                <a:solidFill>
                  <a:schemeClr val="tx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+ Conteúdos e Dúvidas?</a:t>
            </a:r>
            <a:endParaRPr lang="pt-PT" sz="2000" b="0" i="0" u="none" strike="noStrike" cap="none" dirty="0">
              <a:solidFill>
                <a:schemeClr val="tx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39;p18">
            <a:extLst>
              <a:ext uri="{FF2B5EF4-FFF2-40B4-BE49-F238E27FC236}">
                <a16:creationId xmlns:a16="http://schemas.microsoft.com/office/drawing/2014/main" id="{86F87259-A1B9-F4B3-FF8D-84C149C85DC2}"/>
              </a:ext>
            </a:extLst>
          </p:cNvPr>
          <p:cNvSpPr txBox="1"/>
          <p:nvPr/>
        </p:nvSpPr>
        <p:spPr>
          <a:xfrm>
            <a:off x="4973498" y="442733"/>
            <a:ext cx="3970477" cy="419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#8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Event-driven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#9 SOLID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#10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Factors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#11 Security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Design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#12 Security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Design –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.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#13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Wrap-up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8066</TotalTime>
  <Words>840</Words>
  <Application>Microsoft Office PowerPoint</Application>
  <PresentationFormat>Apresentação na tela (16:9)</PresentationFormat>
  <Paragraphs>177</Paragraphs>
  <Slides>30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Raleway Black</vt:lpstr>
      <vt:lpstr>Raleway</vt:lpstr>
      <vt:lpstr>Century Gothic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TERMOS E CONCEITOS</vt:lpstr>
      <vt:lpstr>Apresentação do PowerPoint</vt:lpstr>
      <vt:lpstr>Apresentação do PowerPoint</vt:lpstr>
      <vt:lpstr>Apresentação do PowerPoint</vt:lpstr>
      <vt:lpstr>Arquitetura monolítica</vt:lpstr>
      <vt:lpstr>Arquitetura de microsserviços</vt:lpstr>
      <vt:lpstr>Protocolo HTTP(s) e REST</vt:lpstr>
      <vt:lpstr>Polling</vt:lpstr>
      <vt:lpstr>Arquitetura event-driven</vt:lpstr>
      <vt:lpstr>Message queues</vt:lpstr>
      <vt:lpstr>Pushing</vt:lpstr>
      <vt:lpstr>Apresentação do PowerPoint</vt:lpstr>
      <vt:lpstr>Linguagens Compiladas</vt:lpstr>
      <vt:lpstr>Linguagens Interpretadas</vt:lpstr>
      <vt:lpstr>Linguagens Híbridas</vt:lpstr>
      <vt:lpstr>Apresentação do PowerPoint</vt:lpstr>
      <vt:lpstr>Apresentação do PowerPoint</vt:lpstr>
      <vt:lpstr>Apresentação do PowerPoint</vt:lpstr>
      <vt:lpstr>Java vs Python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William Marinho</cp:lastModifiedBy>
  <cp:revision>305</cp:revision>
  <dcterms:modified xsi:type="dcterms:W3CDTF">2023-02-08T18:44:28Z</dcterms:modified>
</cp:coreProperties>
</file>